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</p:sldIdLst>
  <p:sldSz cy="5143500" cx="9144000"/>
  <p:notesSz cx="6858000" cy="9144000"/>
  <p:embeddedFontLst>
    <p:embeddedFont>
      <p:font typeface="Montserrat"/>
      <p:regular r:id="rId80"/>
      <p:bold r:id="rId81"/>
      <p:italic r:id="rId82"/>
      <p:boldItalic r:id="rId83"/>
    </p:embeddedFont>
    <p:embeddedFont>
      <p:font typeface="Roboto Mono"/>
      <p:regular r:id="rId84"/>
      <p:bold r:id="rId85"/>
      <p:italic r:id="rId86"/>
      <p:boldItalic r:id="rId8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84" Type="http://schemas.openxmlformats.org/officeDocument/2006/relationships/font" Target="fonts/RobotoMono-regular.fntdata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21" Type="http://schemas.openxmlformats.org/officeDocument/2006/relationships/slide" Target="slides/slide17.xml"/><Relationship Id="rId68" Type="http://schemas.openxmlformats.org/officeDocument/2006/relationships/slide" Target="slides/slide64.xml"/><Relationship Id="rId89" Type="http://schemas.openxmlformats.org/officeDocument/2006/relationships/customXml" Target="../customXml/item2.xml"/><Relationship Id="rId16" Type="http://schemas.openxmlformats.org/officeDocument/2006/relationships/slide" Target="slides/slide12.xml"/><Relationship Id="rId74" Type="http://schemas.openxmlformats.org/officeDocument/2006/relationships/slide" Target="slides/slide70.xml"/><Relationship Id="rId32" Type="http://schemas.openxmlformats.org/officeDocument/2006/relationships/slide" Target="slides/slide28.xml"/><Relationship Id="rId79" Type="http://schemas.openxmlformats.org/officeDocument/2006/relationships/slide" Target="slides/slide75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11" Type="http://schemas.openxmlformats.org/officeDocument/2006/relationships/slide" Target="slides/slide7.xml"/><Relationship Id="rId58" Type="http://schemas.openxmlformats.org/officeDocument/2006/relationships/slide" Target="slides/slide54.xml"/><Relationship Id="rId5" Type="http://schemas.openxmlformats.org/officeDocument/2006/relationships/slide" Target="slides/slide1.xml"/><Relationship Id="rId90" Type="http://schemas.openxmlformats.org/officeDocument/2006/relationships/customXml" Target="../customXml/item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30" Type="http://schemas.openxmlformats.org/officeDocument/2006/relationships/slide" Target="slides/slide26.xml"/><Relationship Id="rId77" Type="http://schemas.openxmlformats.org/officeDocument/2006/relationships/slide" Target="slides/slide73.xml"/><Relationship Id="rId35" Type="http://schemas.openxmlformats.org/officeDocument/2006/relationships/slide" Target="slides/slide31.xml"/><Relationship Id="rId64" Type="http://schemas.openxmlformats.org/officeDocument/2006/relationships/slide" Target="slides/slide60.xml"/><Relationship Id="rId22" Type="http://schemas.openxmlformats.org/officeDocument/2006/relationships/slide" Target="slides/slide18.xml"/><Relationship Id="rId69" Type="http://schemas.openxmlformats.org/officeDocument/2006/relationships/slide" Target="slides/slide65.xml"/><Relationship Id="rId27" Type="http://schemas.openxmlformats.org/officeDocument/2006/relationships/slide" Target="slides/slide23.xml"/><Relationship Id="rId56" Type="http://schemas.openxmlformats.org/officeDocument/2006/relationships/slide" Target="slides/slide52.xml"/><Relationship Id="rId14" Type="http://schemas.openxmlformats.org/officeDocument/2006/relationships/slide" Target="slides/slide10.xml"/><Relationship Id="rId85" Type="http://schemas.openxmlformats.org/officeDocument/2006/relationships/font" Target="fonts/RobotoMono-bold.fntdata"/><Relationship Id="rId80" Type="http://schemas.openxmlformats.org/officeDocument/2006/relationships/font" Target="fonts/Montserrat-regular.fntdata"/><Relationship Id="rId8" Type="http://schemas.openxmlformats.org/officeDocument/2006/relationships/slide" Target="slides/slide4.xml"/><Relationship Id="rId72" Type="http://schemas.openxmlformats.org/officeDocument/2006/relationships/slide" Target="slides/slide68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1.xml"/><Relationship Id="rId46" Type="http://schemas.openxmlformats.org/officeDocument/2006/relationships/slide" Target="slides/slide42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67" Type="http://schemas.openxmlformats.org/officeDocument/2006/relationships/slide" Target="slides/slide63.xml"/><Relationship Id="rId25" Type="http://schemas.openxmlformats.org/officeDocument/2006/relationships/slide" Target="slides/slide21.xml"/><Relationship Id="rId12" Type="http://schemas.openxmlformats.org/officeDocument/2006/relationships/slide" Target="slides/slide8.xml"/><Relationship Id="rId59" Type="http://schemas.openxmlformats.org/officeDocument/2006/relationships/slide" Target="slides/slide55.xml"/><Relationship Id="rId17" Type="http://schemas.openxmlformats.org/officeDocument/2006/relationships/slide" Target="slides/slide13.xml"/><Relationship Id="rId83" Type="http://schemas.openxmlformats.org/officeDocument/2006/relationships/font" Target="fonts/Montserrat-boldItalic.fntdata"/><Relationship Id="rId41" Type="http://schemas.openxmlformats.org/officeDocument/2006/relationships/slide" Target="slides/slide37.xml"/><Relationship Id="rId75" Type="http://schemas.openxmlformats.org/officeDocument/2006/relationships/slide" Target="slides/slide71.xml"/><Relationship Id="rId70" Type="http://schemas.openxmlformats.org/officeDocument/2006/relationships/slide" Target="slides/slide66.xml"/><Relationship Id="rId62" Type="http://schemas.openxmlformats.org/officeDocument/2006/relationships/slide" Target="slides/slide58.xml"/><Relationship Id="rId20" Type="http://schemas.openxmlformats.org/officeDocument/2006/relationships/slide" Target="slides/slide16.xml"/><Relationship Id="rId54" Type="http://schemas.openxmlformats.org/officeDocument/2006/relationships/slide" Target="slides/slide50.xml"/><Relationship Id="rId88" Type="http://schemas.openxmlformats.org/officeDocument/2006/relationships/customXml" Target="../customXml/item1.xml"/><Relationship Id="rId1" Type="http://schemas.openxmlformats.org/officeDocument/2006/relationships/theme" Target="theme/theme2.xml"/><Relationship Id="rId6" Type="http://schemas.openxmlformats.org/officeDocument/2006/relationships/slide" Target="slides/slide2.xml"/><Relationship Id="rId49" Type="http://schemas.openxmlformats.org/officeDocument/2006/relationships/slide" Target="slides/slide45.xml"/><Relationship Id="rId36" Type="http://schemas.openxmlformats.org/officeDocument/2006/relationships/slide" Target="slides/slide3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57" Type="http://schemas.openxmlformats.org/officeDocument/2006/relationships/slide" Target="slides/slide53.xml"/><Relationship Id="rId15" Type="http://schemas.openxmlformats.org/officeDocument/2006/relationships/slide" Target="slides/slide11.xml"/><Relationship Id="rId86" Type="http://schemas.openxmlformats.org/officeDocument/2006/relationships/font" Target="fonts/RobotoMono-italic.fntdata"/><Relationship Id="rId44" Type="http://schemas.openxmlformats.org/officeDocument/2006/relationships/slide" Target="slides/slide40.xml"/><Relationship Id="rId81" Type="http://schemas.openxmlformats.org/officeDocument/2006/relationships/font" Target="fonts/Montserrat-bold.fntdata"/><Relationship Id="rId73" Type="http://schemas.openxmlformats.org/officeDocument/2006/relationships/slide" Target="slides/slide69.xml"/><Relationship Id="rId31" Type="http://schemas.openxmlformats.org/officeDocument/2006/relationships/slide" Target="slides/slide27.xml"/><Relationship Id="rId78" Type="http://schemas.openxmlformats.org/officeDocument/2006/relationships/slide" Target="slides/slide74.xml"/><Relationship Id="rId65" Type="http://schemas.openxmlformats.org/officeDocument/2006/relationships/slide" Target="slides/slide61.xml"/><Relationship Id="rId60" Type="http://schemas.openxmlformats.org/officeDocument/2006/relationships/slide" Target="slides/slide56.xml"/><Relationship Id="rId52" Type="http://schemas.openxmlformats.org/officeDocument/2006/relationships/slide" Target="slides/slide48.xml"/><Relationship Id="rId10" Type="http://schemas.openxmlformats.org/officeDocument/2006/relationships/slide" Target="slides/slide6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39" Type="http://schemas.openxmlformats.org/officeDocument/2006/relationships/slide" Target="slides/slide3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76" Type="http://schemas.openxmlformats.org/officeDocument/2006/relationships/slide" Target="slides/slide72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presProps" Target="presProps.xml"/><Relationship Id="rId29" Type="http://schemas.openxmlformats.org/officeDocument/2006/relationships/slide" Target="slides/slide25.xml"/><Relationship Id="rId40" Type="http://schemas.openxmlformats.org/officeDocument/2006/relationships/slide" Target="slides/slide36.xml"/><Relationship Id="rId87" Type="http://schemas.openxmlformats.org/officeDocument/2006/relationships/font" Target="fonts/RobotoMono-boldItalic.fntdata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24" Type="http://schemas.openxmlformats.org/officeDocument/2006/relationships/slide" Target="slides/slide20.xml"/><Relationship Id="rId82" Type="http://schemas.openxmlformats.org/officeDocument/2006/relationships/font" Target="fonts/Montserrat-italic.fntdata"/><Relationship Id="rId61" Type="http://schemas.openxmlformats.org/officeDocument/2006/relationships/slide" Target="slides/slide57.xml"/><Relationship Id="rId19" Type="http://schemas.openxmlformats.org/officeDocument/2006/relationships/slide" Target="slides/slide15.xml"/></Relationships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" name="Google Shape;423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" name="Google Shape;433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" name="Google Shape;455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0" name="Google Shape;460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5" name="Google Shape;465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3" name="Google Shape;473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8" name="Google Shape;478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2" name="Google Shape;492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3" name="Google Shape;503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4" name="Google Shape;514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7" name="Google Shape;527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6" name="Google Shape;546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7" name="Google Shape;557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8" name="Google Shape;568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1" name="Google Shape;581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6" name="Google Shape;586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2" name="Google Shape;602;p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1" name="Google Shape;611;p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4" name="Google Shape;624;p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7" name="Google Shape;637;p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2" name="Google Shape;642;p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9" name="Google Shape;649;p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5" name="Google Shape;655;p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0" name="Google Shape;660;p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5" name="Google Shape;665;p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1" name="Google Shape;671;p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0" name="Google Shape;680;p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p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4" name="Google Shape;704;p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3" name="Google Shape;713;p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0" name="Google Shape;720;p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7" name="Google Shape;727;p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9" name="Google Shape;739;p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5" name="Google Shape;745;p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0" name="Google Shape;750;p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6" name="Google Shape;756;p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2" name="Google Shape;762;p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7" name="Google Shape;767;p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AULA">
  <p:cSld name="TITLE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11705" y="3883050"/>
            <a:ext cx="7324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311650" y="1174250"/>
            <a:ext cx="7324500" cy="26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 b="1" sz="36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2" type="subTitle"/>
          </p:nvPr>
        </p:nvSpPr>
        <p:spPr>
          <a:xfrm>
            <a:off x="311705" y="613975"/>
            <a:ext cx="7324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800"/>
              <a:buNone/>
              <a:defRPr b="1"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_1">
    <p:bg>
      <p:bgPr>
        <a:solidFill>
          <a:srgbClr val="E7FAD3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 b="1" sz="36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9pPr>
          </a:lstStyle>
          <a:p/>
        </p:txBody>
      </p:sp>
      <p:sp>
        <p:nvSpPr>
          <p:cNvPr id="46" name="Google Shape;46;p11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idx="1" type="subTitle"/>
          </p:nvPr>
        </p:nvSpPr>
        <p:spPr>
          <a:xfrm>
            <a:off x="1828275" y="3510875"/>
            <a:ext cx="69570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type="title"/>
          </p:nvPr>
        </p:nvSpPr>
        <p:spPr>
          <a:xfrm>
            <a:off x="1828225" y="392875"/>
            <a:ext cx="6957000" cy="30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 b="1" sz="36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9pPr>
          </a:lstStyle>
          <a:p/>
        </p:txBody>
      </p:sp>
      <p:sp>
        <p:nvSpPr>
          <p:cNvPr id="50" name="Google Shape;50;p12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BODY_2">
    <p:bg>
      <p:bgPr>
        <a:solidFill>
          <a:srgbClr val="EAEEF0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1828275" y="3510875"/>
            <a:ext cx="69570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1828225" y="392875"/>
            <a:ext cx="6957000" cy="30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 b="1" sz="3600">
                <a:solidFill>
                  <a:srgbClr val="20212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BODY_1">
    <p:bg>
      <p:bgPr>
        <a:solidFill>
          <a:srgbClr val="E7FAD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1828275" y="3510875"/>
            <a:ext cx="6957000" cy="9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type="title"/>
          </p:nvPr>
        </p:nvSpPr>
        <p:spPr>
          <a:xfrm>
            <a:off x="1828225" y="392875"/>
            <a:ext cx="6957000" cy="30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 b="1" sz="36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rgbClr val="EAEEF0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311700" y="1256050"/>
            <a:ext cx="38772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311650" y="2798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30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2" type="subTitle"/>
          </p:nvPr>
        </p:nvSpPr>
        <p:spPr>
          <a:xfrm>
            <a:off x="4266850" y="1256050"/>
            <a:ext cx="38772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+ image">
  <p:cSld name="TITLE_AND_TWO_COLUMNS_1">
    <p:bg>
      <p:bgPr>
        <a:solidFill>
          <a:srgbClr val="EAEEF0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idx="1" type="subTitle"/>
          </p:nvPr>
        </p:nvSpPr>
        <p:spPr>
          <a:xfrm>
            <a:off x="311700" y="1256050"/>
            <a:ext cx="38772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type="title"/>
          </p:nvPr>
        </p:nvSpPr>
        <p:spPr>
          <a:xfrm>
            <a:off x="311650" y="2798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30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rgbClr val="EAEEF0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650" y="2798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30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 1">
  <p:cSld name="TITLE_ONLY_1">
    <p:bg>
      <p:bgPr>
        <a:solidFill>
          <a:srgbClr val="E7FAD3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311650" y="2798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30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rgbClr val="EAEEF0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idx="1" type="subTitle"/>
          </p:nvPr>
        </p:nvSpPr>
        <p:spPr>
          <a:xfrm>
            <a:off x="311700" y="1256050"/>
            <a:ext cx="78324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type="title"/>
          </p:nvPr>
        </p:nvSpPr>
        <p:spPr>
          <a:xfrm>
            <a:off x="311650" y="2798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30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/>
          <p:nvPr/>
        </p:nvSpPr>
        <p:spPr>
          <a:xfrm>
            <a:off x="0" y="-6300"/>
            <a:ext cx="2582700" cy="51435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0"/>
          <p:cNvSpPr txBox="1"/>
          <p:nvPr>
            <p:ph type="title"/>
          </p:nvPr>
        </p:nvSpPr>
        <p:spPr>
          <a:xfrm>
            <a:off x="3085425" y="392875"/>
            <a:ext cx="5809800" cy="41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20"/>
          <p:cNvSpPr txBox="1"/>
          <p:nvPr/>
        </p:nvSpPr>
        <p:spPr>
          <a:xfrm>
            <a:off x="238150" y="2263950"/>
            <a:ext cx="2293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bg>
      <p:bgPr>
        <a:solidFill>
          <a:srgbClr val="E7FAD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 rot="10800000">
            <a:off x="4572000" y="0"/>
            <a:ext cx="4572000" cy="5143500"/>
          </a:xfrm>
          <a:prstGeom prst="round1Rect">
            <a:avLst>
              <a:gd fmla="val 23328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3100" y="419300"/>
            <a:ext cx="3727800" cy="30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 b="1" sz="36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483100" y="3517450"/>
            <a:ext cx="37278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2" type="subTitle"/>
          </p:nvPr>
        </p:nvSpPr>
        <p:spPr>
          <a:xfrm>
            <a:off x="4919400" y="431150"/>
            <a:ext cx="3975900" cy="40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MAIN_POINT_1">
    <p:bg>
      <p:bgPr>
        <a:solidFill>
          <a:srgbClr val="E7FAD3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/>
          <p:nvPr/>
        </p:nvSpPr>
        <p:spPr>
          <a:xfrm>
            <a:off x="0" y="-6300"/>
            <a:ext cx="2582700" cy="51435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1"/>
          <p:cNvSpPr txBox="1"/>
          <p:nvPr>
            <p:ph type="title"/>
          </p:nvPr>
        </p:nvSpPr>
        <p:spPr>
          <a:xfrm>
            <a:off x="3085425" y="392875"/>
            <a:ext cx="5809800" cy="41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p21"/>
          <p:cNvSpPr txBox="1"/>
          <p:nvPr/>
        </p:nvSpPr>
        <p:spPr>
          <a:xfrm>
            <a:off x="238150" y="2263950"/>
            <a:ext cx="2293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3">
  <p:cSld name="MAIN_POINT_1_1">
    <p:bg>
      <p:bgPr>
        <a:solidFill>
          <a:srgbClr val="EAEEF0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/>
          <p:nvPr/>
        </p:nvSpPr>
        <p:spPr>
          <a:xfrm>
            <a:off x="0" y="-6300"/>
            <a:ext cx="2582700" cy="51435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"/>
          <p:cNvSpPr txBox="1"/>
          <p:nvPr>
            <p:ph type="title"/>
          </p:nvPr>
        </p:nvSpPr>
        <p:spPr>
          <a:xfrm>
            <a:off x="3085425" y="392875"/>
            <a:ext cx="5809800" cy="41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/>
        </p:nvSpPr>
        <p:spPr>
          <a:xfrm>
            <a:off x="238150" y="2263950"/>
            <a:ext cx="2293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/>
          <p:nvPr/>
        </p:nvSpPr>
        <p:spPr>
          <a:xfrm rot="10800000">
            <a:off x="5168100" y="-125"/>
            <a:ext cx="3975900" cy="51435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3"/>
          <p:cNvSpPr txBox="1"/>
          <p:nvPr>
            <p:ph type="title"/>
          </p:nvPr>
        </p:nvSpPr>
        <p:spPr>
          <a:xfrm>
            <a:off x="483100" y="419300"/>
            <a:ext cx="3727800" cy="30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 b="1" sz="36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9pPr>
          </a:lstStyle>
          <a:p/>
        </p:txBody>
      </p:sp>
      <p:sp>
        <p:nvSpPr>
          <p:cNvPr id="93" name="Google Shape;93;p23"/>
          <p:cNvSpPr txBox="1"/>
          <p:nvPr>
            <p:ph idx="1" type="subTitle"/>
          </p:nvPr>
        </p:nvSpPr>
        <p:spPr>
          <a:xfrm>
            <a:off x="483100" y="3517450"/>
            <a:ext cx="37278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2" type="subTitle"/>
          </p:nvPr>
        </p:nvSpPr>
        <p:spPr>
          <a:xfrm>
            <a:off x="5401700" y="431150"/>
            <a:ext cx="3493500" cy="40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3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rgbClr val="E7FAD3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/>
          <p:nvPr/>
        </p:nvSpPr>
        <p:spPr>
          <a:xfrm rot="10800000">
            <a:off x="4726500" y="-125"/>
            <a:ext cx="4417500" cy="51435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4"/>
          <p:cNvSpPr txBox="1"/>
          <p:nvPr>
            <p:ph hasCustomPrompt="1" type="title"/>
          </p:nvPr>
        </p:nvSpPr>
        <p:spPr>
          <a:xfrm>
            <a:off x="413600" y="1589875"/>
            <a:ext cx="37374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2000"/>
              <a:buNone/>
              <a:defRPr b="1" sz="12000">
                <a:solidFill>
                  <a:srgbClr val="4653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9" name="Google Shape;99;p24"/>
          <p:cNvSpPr txBox="1"/>
          <p:nvPr>
            <p:ph idx="1" type="subTitle"/>
          </p:nvPr>
        </p:nvSpPr>
        <p:spPr>
          <a:xfrm>
            <a:off x="4919400" y="431150"/>
            <a:ext cx="3975900" cy="40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4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LANK_1">
    <p:bg>
      <p:bgPr>
        <a:solidFill>
          <a:srgbClr val="EAEEF0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3">
  <p:cSld name="BLANK_1_1">
    <p:bg>
      <p:bgPr>
        <a:solidFill>
          <a:srgbClr val="EAEEF0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0775" y="4610450"/>
            <a:ext cx="1514501" cy="2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_2">
  <p:cSld name="SECTION_TITLE_AND_DESCRIPTION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8"/>
          <p:cNvSpPr/>
          <p:nvPr/>
        </p:nvSpPr>
        <p:spPr>
          <a:xfrm>
            <a:off x="5168100" y="-125"/>
            <a:ext cx="3975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8"/>
          <p:cNvSpPr txBox="1"/>
          <p:nvPr>
            <p:ph type="title"/>
          </p:nvPr>
        </p:nvSpPr>
        <p:spPr>
          <a:xfrm>
            <a:off x="483100" y="419300"/>
            <a:ext cx="3727800" cy="30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3600">
                <a:solidFill>
                  <a:srgbClr val="FE7E0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28"/>
          <p:cNvSpPr txBox="1"/>
          <p:nvPr>
            <p:ph idx="1" type="subTitle"/>
          </p:nvPr>
        </p:nvSpPr>
        <p:spPr>
          <a:xfrm>
            <a:off x="483100" y="3517450"/>
            <a:ext cx="37278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8"/>
          <p:cNvSpPr txBox="1"/>
          <p:nvPr>
            <p:ph idx="2" type="subTitle"/>
          </p:nvPr>
        </p:nvSpPr>
        <p:spPr>
          <a:xfrm>
            <a:off x="5401700" y="431150"/>
            <a:ext cx="3493500" cy="40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2" name="Google Shape;112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8725" y="4685050"/>
            <a:ext cx="1356499" cy="22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 1 1">
  <p:cSld name="TITLE_ONLY_1_1">
    <p:bg>
      <p:bgPr>
        <a:solidFill>
          <a:srgbClr val="F8E1CC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9"/>
          <p:cNvSpPr/>
          <p:nvPr/>
        </p:nvSpPr>
        <p:spPr>
          <a:xfrm>
            <a:off x="8516750" y="675"/>
            <a:ext cx="627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9"/>
          <p:cNvSpPr txBox="1"/>
          <p:nvPr>
            <p:ph type="title"/>
          </p:nvPr>
        </p:nvSpPr>
        <p:spPr>
          <a:xfrm>
            <a:off x="311650" y="2798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30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16" name="Google Shape;116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152150" y="4102325"/>
            <a:ext cx="1356500" cy="22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E7FAD3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 b="1" sz="3600">
                <a:solidFill>
                  <a:srgbClr val="20212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>
                <a:solidFill>
                  <a:srgbClr val="202122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ONE_COLUMN_TEXT_1">
    <p:bg>
      <p:bgPr>
        <a:solidFill>
          <a:srgbClr val="EAEEF0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311700" y="1256050"/>
            <a:ext cx="78324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311650" y="2798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30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use">
  <p:cSld name="MAIN_POINT_1_1_1">
    <p:bg>
      <p:bgPr>
        <a:solidFill>
          <a:srgbClr val="EAEEF0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0" y="-6300"/>
            <a:ext cx="2582700" cy="51435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6"/>
          <p:cNvSpPr txBox="1"/>
          <p:nvPr>
            <p:ph type="title"/>
          </p:nvPr>
        </p:nvSpPr>
        <p:spPr>
          <a:xfrm>
            <a:off x="3085425" y="392875"/>
            <a:ext cx="5809800" cy="41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/>
        </p:nvSpPr>
        <p:spPr>
          <a:xfrm>
            <a:off x="238150" y="2263950"/>
            <a:ext cx="2293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bg>
      <p:bgPr>
        <a:solidFill>
          <a:srgbClr val="E7FAD3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 b="1" sz="36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">
    <p:bg>
      <p:bgPr>
        <a:solidFill>
          <a:srgbClr val="EAEEF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/>
        </p:nvSpPr>
        <p:spPr>
          <a:xfrm>
            <a:off x="934025" y="2590925"/>
            <a:ext cx="5524200" cy="95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2300" u="none" cap="none" strike="noStrike">
                <a:solidFill>
                  <a:srgbClr val="274E13"/>
                </a:solidFill>
                <a:latin typeface="Montserrat"/>
                <a:ea typeface="Montserrat"/>
                <a:cs typeface="Montserrat"/>
                <a:sym typeface="Montserrat"/>
              </a:rPr>
              <a:t>Obrigado(a)!</a:t>
            </a:r>
            <a:endParaRPr b="0" i="0" sz="2300" u="none" cap="none" strike="noStrike">
              <a:solidFill>
                <a:srgbClr val="274E1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" name="Google Shape;36;p8"/>
          <p:cNvSpPr txBox="1"/>
          <p:nvPr/>
        </p:nvSpPr>
        <p:spPr>
          <a:xfrm>
            <a:off x="1993350" y="1925250"/>
            <a:ext cx="5157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311705" y="3431550"/>
            <a:ext cx="7324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46535B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311650" y="722750"/>
            <a:ext cx="7324500" cy="26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2800"/>
              <a:buNone/>
              <a:defRPr b="1" sz="3600">
                <a:solidFill>
                  <a:srgbClr val="20212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9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E7FAD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 b="1" sz="3600">
                <a:solidFill>
                  <a:srgbClr val="4653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800"/>
              <a:buNone/>
              <a:defRPr>
                <a:solidFill>
                  <a:srgbClr val="46535B"/>
                </a:solidFill>
              </a:defRPr>
            </a:lvl9pPr>
          </a:lstStyle>
          <a:p/>
        </p:txBody>
      </p:sp>
      <p:sp>
        <p:nvSpPr>
          <p:cNvPr id="43" name="Google Shape;43;p10"/>
          <p:cNvSpPr txBox="1"/>
          <p:nvPr/>
        </p:nvSpPr>
        <p:spPr>
          <a:xfrm>
            <a:off x="7712400" y="4673700"/>
            <a:ext cx="159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latin typeface="Montserrat"/>
                <a:ea typeface="Montserrat"/>
                <a:cs typeface="Montserrat"/>
                <a:sym typeface="Montserrat"/>
              </a:rPr>
              <a:t>3000 TALENTOS TI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1F5CD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3B3F"/>
              </a:buClr>
              <a:buSzPts val="2800"/>
              <a:buFont typeface="Montserrat"/>
              <a:buNone/>
              <a:defRPr b="0" i="0" sz="28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23B3F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23B3F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23B3F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23B3F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23B3F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23B3F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23B3F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323B3F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323B3F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.gif"/><Relationship Id="rId4" Type="http://schemas.openxmlformats.org/officeDocument/2006/relationships/image" Target="../media/image7.gif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3.xml"/><Relationship Id="rId3" Type="http://schemas.openxmlformats.org/officeDocument/2006/relationships/hyperlink" Target="mailto:astrodev@labenu.com.br" TargetMode="External"/><Relationship Id="rId4" Type="http://schemas.openxmlformats.org/officeDocument/2006/relationships/hyperlink" Target="mailto:astrodev@labenu.com.br" TargetMode="External"/><Relationship Id="rId5" Type="http://schemas.openxmlformats.org/officeDocument/2006/relationships/hyperlink" Target="mailto:astrodev@labenu.com.br" TargetMode="External"/><Relationship Id="rId6" Type="http://schemas.openxmlformats.org/officeDocument/2006/relationships/hyperlink" Target="mailto:astrodev@labenu.com.br" TargetMode="Externa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5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0"/>
          <p:cNvSpPr txBox="1"/>
          <p:nvPr>
            <p:ph type="title"/>
          </p:nvPr>
        </p:nvSpPr>
        <p:spPr>
          <a:xfrm>
            <a:off x="311650" y="1174250"/>
            <a:ext cx="7324500" cy="26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000"/>
              <a:t>Objetos</a:t>
            </a:r>
            <a:endParaRPr sz="4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9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184" name="Google Shape;184;p39"/>
          <p:cNvSpPr txBox="1"/>
          <p:nvPr/>
        </p:nvSpPr>
        <p:spPr>
          <a:xfrm>
            <a:off x="1733113" y="2273000"/>
            <a:ext cx="4964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 </a:t>
            </a:r>
            <a:r>
              <a:rPr b="1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{}</a:t>
            </a:r>
            <a:endParaRPr b="1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5" name="Google Shape;185;p39"/>
          <p:cNvSpPr txBox="1"/>
          <p:nvPr/>
        </p:nvSpPr>
        <p:spPr>
          <a:xfrm>
            <a:off x="299275" y="1245375"/>
            <a:ext cx="8195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Utilizamos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chaves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para representar a estrutura de um objeto</a:t>
            </a:r>
            <a:endParaRPr b="0" i="0" sz="22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0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191" name="Google Shape;191;p40"/>
          <p:cNvSpPr txBox="1"/>
          <p:nvPr/>
        </p:nvSpPr>
        <p:spPr>
          <a:xfrm>
            <a:off x="1733113" y="2273000"/>
            <a:ext cx="4964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 </a:t>
            </a:r>
            <a:r>
              <a:rPr b="1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2" name="Google Shape;192;p40"/>
          <p:cNvSpPr txBox="1"/>
          <p:nvPr/>
        </p:nvSpPr>
        <p:spPr>
          <a:xfrm>
            <a:off x="299275" y="1245375"/>
            <a:ext cx="822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Dentro das chaves, podemos criar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propriedades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contendo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chave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valor</a:t>
            </a:r>
            <a:endParaRPr b="1" i="0" sz="22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1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198" name="Google Shape;198;p41"/>
          <p:cNvSpPr txBox="1"/>
          <p:nvPr/>
        </p:nvSpPr>
        <p:spPr>
          <a:xfrm>
            <a:off x="1733113" y="2273000"/>
            <a:ext cx="4964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nome: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1" lang="pt-BR" sz="1800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9" name="Google Shape;199;p41"/>
          <p:cNvSpPr txBox="1"/>
          <p:nvPr/>
        </p:nvSpPr>
        <p:spPr>
          <a:xfrm>
            <a:off x="299275" y="1245375"/>
            <a:ext cx="822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Dentro das chaves, criamos uma </a:t>
            </a:r>
            <a:r>
              <a:rPr b="1" i="0" lang="pt-BR" sz="22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propriedade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contendo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chave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valor</a:t>
            </a:r>
            <a:endParaRPr b="1" i="0" sz="22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0" name="Google Shape;200;p41"/>
          <p:cNvCxnSpPr>
            <a:stCxn id="201" idx="1"/>
          </p:cNvCxnSpPr>
          <p:nvPr/>
        </p:nvCxnSpPr>
        <p:spPr>
          <a:xfrm flipH="1">
            <a:off x="4201950" y="2802150"/>
            <a:ext cx="1034700" cy="51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01" name="Google Shape;201;p41"/>
          <p:cNvSpPr txBox="1"/>
          <p:nvPr/>
        </p:nvSpPr>
        <p:spPr>
          <a:xfrm>
            <a:off x="5236650" y="2602050"/>
            <a:ext cx="157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propriedade</a:t>
            </a:r>
            <a:endParaRPr b="1" i="0" sz="14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2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207" name="Google Shape;207;p42"/>
          <p:cNvSpPr txBox="1"/>
          <p:nvPr/>
        </p:nvSpPr>
        <p:spPr>
          <a:xfrm>
            <a:off x="1733113" y="2273000"/>
            <a:ext cx="4964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nome: 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8" name="Google Shape;208;p42"/>
          <p:cNvSpPr txBox="1"/>
          <p:nvPr/>
        </p:nvSpPr>
        <p:spPr>
          <a:xfrm>
            <a:off x="299275" y="1245375"/>
            <a:ext cx="822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Dentro das chaves, criamos uma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propriedade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contendo </a:t>
            </a:r>
            <a:r>
              <a:rPr b="1" i="0" lang="pt-BR" sz="22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chave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valor</a:t>
            </a:r>
            <a:endParaRPr b="1" i="0" sz="22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9" name="Google Shape;209;p42"/>
          <p:cNvCxnSpPr/>
          <p:nvPr/>
        </p:nvCxnSpPr>
        <p:spPr>
          <a:xfrm rot="10800000">
            <a:off x="2338875" y="2999700"/>
            <a:ext cx="0" cy="6048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10" name="Google Shape;210;p42"/>
          <p:cNvSpPr txBox="1"/>
          <p:nvPr/>
        </p:nvSpPr>
        <p:spPr>
          <a:xfrm>
            <a:off x="1956675" y="3578850"/>
            <a:ext cx="157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chave</a:t>
            </a:r>
            <a:endParaRPr b="1" i="0" sz="14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216" name="Google Shape;216;p43"/>
          <p:cNvSpPr txBox="1"/>
          <p:nvPr/>
        </p:nvSpPr>
        <p:spPr>
          <a:xfrm>
            <a:off x="1733113" y="2273000"/>
            <a:ext cx="4964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46535B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nome: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1" lang="pt-BR" sz="1800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7" name="Google Shape;217;p43"/>
          <p:cNvSpPr txBox="1"/>
          <p:nvPr/>
        </p:nvSpPr>
        <p:spPr>
          <a:xfrm>
            <a:off x="299275" y="1245375"/>
            <a:ext cx="822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Dentro das chaves, criamos uma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propriedade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contendo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chave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e</a:t>
            </a:r>
            <a:r>
              <a:rPr b="0" i="0" lang="pt-BR" sz="22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pt-BR" sz="22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valor</a:t>
            </a:r>
            <a:endParaRPr b="1" i="0" sz="22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8" name="Google Shape;218;p43"/>
          <p:cNvCxnSpPr/>
          <p:nvPr/>
        </p:nvCxnSpPr>
        <p:spPr>
          <a:xfrm rot="10800000">
            <a:off x="3275700" y="2999700"/>
            <a:ext cx="0" cy="6048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19" name="Google Shape;219;p43"/>
          <p:cNvSpPr txBox="1"/>
          <p:nvPr/>
        </p:nvSpPr>
        <p:spPr>
          <a:xfrm>
            <a:off x="2969700" y="3578850"/>
            <a:ext cx="157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valor</a:t>
            </a:r>
            <a:endParaRPr b="1" i="0" sz="14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4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225" name="Google Shape;225;p44"/>
          <p:cNvSpPr txBox="1"/>
          <p:nvPr/>
        </p:nvSpPr>
        <p:spPr>
          <a:xfrm>
            <a:off x="1733113" y="2273000"/>
            <a:ext cx="4964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nome: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i="0" sz="1800" u="none" cap="none" strike="noStrike">
              <a:solidFill>
                <a:srgbClr val="FE7E0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6" name="Google Shape;226;p44"/>
          <p:cNvSpPr txBox="1"/>
          <p:nvPr/>
        </p:nvSpPr>
        <p:spPr>
          <a:xfrm>
            <a:off x="299275" y="1245375"/>
            <a:ext cx="8226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Separamos propriedades com vírgula</a:t>
            </a:r>
            <a:endParaRPr b="1" i="0" sz="22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27" name="Google Shape;227;p44"/>
          <p:cNvCxnSpPr/>
          <p:nvPr/>
        </p:nvCxnSpPr>
        <p:spPr>
          <a:xfrm rot="10800000">
            <a:off x="3670575" y="2979450"/>
            <a:ext cx="0" cy="6048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28" name="Google Shape;228;p44"/>
          <p:cNvSpPr txBox="1"/>
          <p:nvPr/>
        </p:nvSpPr>
        <p:spPr>
          <a:xfrm>
            <a:off x="2924400" y="3508050"/>
            <a:ext cx="1571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separamos propriedades com vírgula</a:t>
            </a:r>
            <a:endParaRPr b="1" i="0" sz="14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5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234" name="Google Shape;234;p45"/>
          <p:cNvSpPr txBox="1"/>
          <p:nvPr/>
        </p:nvSpPr>
        <p:spPr>
          <a:xfrm>
            <a:off x="1733113" y="2273000"/>
            <a:ext cx="4964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nome: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idade: 27</a:t>
            </a:r>
            <a:endParaRPr b="1" i="0" sz="1800" u="none" cap="none" strike="noStrike">
              <a:solidFill>
                <a:srgbClr val="FE7E0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5" name="Google Shape;235;p45"/>
          <p:cNvSpPr txBox="1"/>
          <p:nvPr/>
        </p:nvSpPr>
        <p:spPr>
          <a:xfrm>
            <a:off x="299275" y="1245375"/>
            <a:ext cx="8226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Podemos ir inserindo novas propriedades no objeto</a:t>
            </a:r>
            <a:endParaRPr b="1" i="0" sz="22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6" name="Google Shape;236;p45"/>
          <p:cNvCxnSpPr/>
          <p:nvPr/>
        </p:nvCxnSpPr>
        <p:spPr>
          <a:xfrm flipH="1">
            <a:off x="3589575" y="3098250"/>
            <a:ext cx="693300" cy="27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37" name="Google Shape;237;p45"/>
          <p:cNvSpPr txBox="1"/>
          <p:nvPr/>
        </p:nvSpPr>
        <p:spPr>
          <a:xfrm>
            <a:off x="4348950" y="2791800"/>
            <a:ext cx="157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nova propriedade</a:t>
            </a:r>
            <a:endParaRPr b="1" i="0" sz="14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6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243" name="Google Shape;243;p46"/>
          <p:cNvSpPr txBox="1"/>
          <p:nvPr/>
        </p:nvSpPr>
        <p:spPr>
          <a:xfrm>
            <a:off x="1733113" y="2273000"/>
            <a:ext cx="4964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27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4" name="Google Shape;244;p46"/>
          <p:cNvSpPr txBox="1"/>
          <p:nvPr/>
        </p:nvSpPr>
        <p:spPr>
          <a:xfrm>
            <a:off x="299275" y="1245375"/>
            <a:ext cx="8094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Abaixo, temos um objeto com duas propriedades: nome e idade</a:t>
            </a:r>
            <a:endParaRPr b="0" i="0" sz="2200" u="none" cap="none" strike="noStrike">
              <a:solidFill>
                <a:srgbClr val="3747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46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7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251" name="Google Shape;251;p47"/>
          <p:cNvSpPr txBox="1"/>
          <p:nvPr/>
        </p:nvSpPr>
        <p:spPr>
          <a:xfrm>
            <a:off x="1733125" y="2273000"/>
            <a:ext cx="7085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27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tarefas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['Dar aula', 'Responder dúvidas']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contarPiada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function() {</a:t>
            </a:r>
            <a:endParaRPr b="0" i="0" sz="18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	console.log('É pa vê ou pa comê?')</a:t>
            </a:r>
            <a:endParaRPr b="0" i="0" sz="18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}</a:t>
            </a:r>
            <a:endParaRPr b="0" i="0" sz="18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2" name="Google Shape;252;p47"/>
          <p:cNvSpPr txBox="1"/>
          <p:nvPr/>
        </p:nvSpPr>
        <p:spPr>
          <a:xfrm>
            <a:off x="299275" y="1245375"/>
            <a:ext cx="8094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Os valores de uma chave também podem ser arrays e funções (nesse caso, métodos)</a:t>
            </a:r>
            <a:endParaRPr b="0" i="0" sz="2200" u="none" cap="none" strike="noStrike">
              <a:solidFill>
                <a:srgbClr val="3747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8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258" name="Google Shape;258;p48"/>
          <p:cNvSpPr txBox="1"/>
          <p:nvPr/>
        </p:nvSpPr>
        <p:spPr>
          <a:xfrm>
            <a:off x="1733125" y="2273000"/>
            <a:ext cx="7085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27,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tarefas:['Dar aula', 'Responder dúvidas']</a:t>
            </a:r>
            <a:r>
              <a:rPr b="0" i="0" lang="pt-BR" sz="1800" u="none" cap="none" strike="noStrike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666666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contarPiada: function() {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	console.log(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É pa vê ou pa comê?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9" name="Google Shape;259;p48"/>
          <p:cNvSpPr txBox="1"/>
          <p:nvPr/>
        </p:nvSpPr>
        <p:spPr>
          <a:xfrm>
            <a:off x="299275" y="1245375"/>
            <a:ext cx="8094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Os valores de uma chave também podem ser </a:t>
            </a:r>
            <a:r>
              <a:rPr b="1" i="0" lang="pt-BR" sz="22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arrays</a:t>
            </a:r>
            <a:r>
              <a:rPr b="0" i="0" lang="pt-BR" sz="2200" u="none" cap="none" strike="noStrike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 e funções (nesse caso, métodos)</a:t>
            </a:r>
            <a:endParaRPr b="0" i="0" sz="2200" u="none" cap="none" strike="noStrike">
              <a:solidFill>
                <a:srgbClr val="3747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0" name="Google Shape;260;p48"/>
          <p:cNvCxnSpPr/>
          <p:nvPr/>
        </p:nvCxnSpPr>
        <p:spPr>
          <a:xfrm flipH="1">
            <a:off x="6419100" y="1761750"/>
            <a:ext cx="1194900" cy="12453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1"/>
          <p:cNvSpPr txBox="1"/>
          <p:nvPr/>
        </p:nvSpPr>
        <p:spPr>
          <a:xfrm>
            <a:off x="4749625" y="433525"/>
            <a:ext cx="4239900" cy="406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Objetos:</a:t>
            </a:r>
            <a:b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●"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Estrutura</a:t>
            </a:r>
            <a:b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●"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Acessando e alterando valores</a:t>
            </a:r>
            <a:b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●"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Acessando valores diferentes:</a:t>
            </a: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○"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objetos dentro de objetos</a:t>
            </a: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○"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arrays dentro de objetos</a:t>
            </a: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○"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array de objetos</a:t>
            </a:r>
            <a:b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●"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Adicionando propriedades</a:t>
            </a:r>
            <a:b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●"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Espalhamento ou spread</a:t>
            </a: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31"/>
          <p:cNvSpPr txBox="1"/>
          <p:nvPr/>
        </p:nvSpPr>
        <p:spPr>
          <a:xfrm>
            <a:off x="340850" y="1760850"/>
            <a:ext cx="3869100" cy="129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pt-BR" sz="4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 que vamos ver hoje?</a:t>
            </a:r>
            <a:endParaRPr b="1" i="0" sz="35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9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266" name="Google Shape;266;p49"/>
          <p:cNvSpPr txBox="1"/>
          <p:nvPr/>
        </p:nvSpPr>
        <p:spPr>
          <a:xfrm>
            <a:off x="1733125" y="2273000"/>
            <a:ext cx="7085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27,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tarefas:[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Dar aula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Responder dúvidas</a:t>
            </a: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],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contarPiada: </a:t>
            </a:r>
            <a:r>
              <a:rPr b="1" i="0" lang="pt-BR" sz="1800" u="none" cap="none" strike="noStrike">
                <a:solidFill>
                  <a:srgbClr val="BF9000"/>
                </a:solidFill>
                <a:latin typeface="Roboto Mono"/>
                <a:ea typeface="Roboto Mono"/>
                <a:cs typeface="Roboto Mono"/>
                <a:sym typeface="Roboto Mono"/>
              </a:rPr>
              <a:t>function() {</a:t>
            </a:r>
            <a:endParaRPr b="1" i="0" sz="1800" u="none" cap="none" strike="noStrike">
              <a:solidFill>
                <a:srgbClr val="BF9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BF9000"/>
                </a:solidFill>
                <a:latin typeface="Roboto Mono"/>
                <a:ea typeface="Roboto Mono"/>
                <a:cs typeface="Roboto Mono"/>
                <a:sym typeface="Roboto Mono"/>
              </a:rPr>
              <a:t>	console.log('É pa vê ou pa comê?')</a:t>
            </a:r>
            <a:endParaRPr b="1" i="0" sz="1800" u="none" cap="none" strike="noStrike">
              <a:solidFill>
                <a:srgbClr val="BF9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BF9000"/>
                </a:solidFill>
                <a:latin typeface="Roboto Mono"/>
                <a:ea typeface="Roboto Mono"/>
                <a:cs typeface="Roboto Mono"/>
                <a:sym typeface="Roboto Mono"/>
              </a:rPr>
              <a:t> }</a:t>
            </a:r>
            <a:endParaRPr b="1" i="0" sz="1800" u="none" cap="none" strike="noStrike">
              <a:solidFill>
                <a:srgbClr val="BF9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67" name="Google Shape;267;p49"/>
          <p:cNvSpPr txBox="1"/>
          <p:nvPr/>
        </p:nvSpPr>
        <p:spPr>
          <a:xfrm>
            <a:off x="299275" y="1245375"/>
            <a:ext cx="80943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Os valores de uma chave também podem ser 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arrays</a:t>
            </a:r>
            <a:r>
              <a:rPr b="0" i="0" lang="pt-BR" sz="2200" u="none" cap="none" strike="noStrike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b="1" i="0" lang="pt-BR" sz="22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funções</a:t>
            </a:r>
            <a:r>
              <a:rPr b="0" i="0" lang="pt-BR" sz="2200" u="none" cap="none" strike="noStrike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 (nesse caso, </a:t>
            </a:r>
            <a:r>
              <a:rPr b="1" i="0" lang="pt-BR" sz="22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métodos</a:t>
            </a:r>
            <a:r>
              <a:rPr b="0" i="0" lang="pt-BR" sz="2200" u="none" cap="none" strike="noStrike">
                <a:solidFill>
                  <a:srgbClr val="37474F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b="0" i="0" sz="2200" u="none" cap="none" strike="noStrike">
              <a:solidFill>
                <a:srgbClr val="3747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49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9" name="Google Shape;269;p49"/>
          <p:cNvCxnSpPr/>
          <p:nvPr/>
        </p:nvCxnSpPr>
        <p:spPr>
          <a:xfrm>
            <a:off x="1559775" y="2065500"/>
            <a:ext cx="9600" cy="16707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0" name="Google Shape;270;p49"/>
          <p:cNvCxnSpPr/>
          <p:nvPr/>
        </p:nvCxnSpPr>
        <p:spPr>
          <a:xfrm>
            <a:off x="1569375" y="3736125"/>
            <a:ext cx="364500" cy="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Estrutura padrão de um objeto</a:t>
            </a:r>
            <a:r>
              <a:rPr lang="pt-BR" sz="3400">
                <a:solidFill>
                  <a:srgbClr val="FE7E02"/>
                </a:solidFill>
              </a:rPr>
              <a:t> 👔</a:t>
            </a:r>
            <a:r>
              <a:rPr lang="pt-BR"/>
              <a:t> </a:t>
            </a:r>
            <a:endParaRPr/>
          </a:p>
        </p:txBody>
      </p:sp>
      <p:sp>
        <p:nvSpPr>
          <p:cNvPr id="276" name="Google Shape;276;p50"/>
          <p:cNvSpPr txBox="1"/>
          <p:nvPr/>
        </p:nvSpPr>
        <p:spPr>
          <a:xfrm>
            <a:off x="620650" y="2967625"/>
            <a:ext cx="4991400" cy="16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objeto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primeiraPropriedade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"Valor"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segundaPropriedade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"Valor"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277" name="Google Shape;277;p50"/>
          <p:cNvGrpSpPr/>
          <p:nvPr/>
        </p:nvGrpSpPr>
        <p:grpSpPr>
          <a:xfrm>
            <a:off x="230238" y="1103638"/>
            <a:ext cx="2860500" cy="1957862"/>
            <a:chOff x="230238" y="1103638"/>
            <a:chExt cx="2860500" cy="1957862"/>
          </a:xfrm>
        </p:grpSpPr>
        <p:sp>
          <p:nvSpPr>
            <p:cNvPr id="278" name="Google Shape;278;p50"/>
            <p:cNvSpPr txBox="1"/>
            <p:nvPr/>
          </p:nvSpPr>
          <p:spPr>
            <a:xfrm>
              <a:off x="230238" y="1103638"/>
              <a:ext cx="28605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declaração</a:t>
              </a:r>
              <a:r>
                <a:rPr b="0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com let ou const</a:t>
              </a:r>
              <a:endParaRPr b="0" i="0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seguido do </a:t>
              </a:r>
              <a:r>
                <a:rPr b="1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nome</a:t>
              </a:r>
              <a:r>
                <a:rPr b="0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do objeto</a:t>
              </a:r>
              <a:endParaRPr b="0" i="0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279" name="Google Shape;279;p50"/>
            <p:cNvCxnSpPr/>
            <p:nvPr/>
          </p:nvCxnSpPr>
          <p:spPr>
            <a:xfrm>
              <a:off x="1006400" y="1707900"/>
              <a:ext cx="0" cy="13536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med" w="med" type="triangle"/>
              <a:tailEnd len="sm" w="sm" type="none"/>
            </a:ln>
          </p:spPr>
        </p:cxnSp>
      </p:grpSp>
      <p:grpSp>
        <p:nvGrpSpPr>
          <p:cNvPr id="280" name="Google Shape;280;p50"/>
          <p:cNvGrpSpPr/>
          <p:nvPr/>
        </p:nvGrpSpPr>
        <p:grpSpPr>
          <a:xfrm>
            <a:off x="1076700" y="1939800"/>
            <a:ext cx="3495300" cy="1121688"/>
            <a:chOff x="1076700" y="1939800"/>
            <a:chExt cx="3495300" cy="1121688"/>
          </a:xfrm>
        </p:grpSpPr>
        <p:sp>
          <p:nvSpPr>
            <p:cNvPr id="281" name="Google Shape;281;p50"/>
            <p:cNvSpPr txBox="1"/>
            <p:nvPr/>
          </p:nvSpPr>
          <p:spPr>
            <a:xfrm>
              <a:off x="1076700" y="1939800"/>
              <a:ext cx="34953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atribuição de </a:t>
              </a:r>
              <a:r>
                <a:rPr b="1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valor</a:t>
              </a:r>
              <a:r>
                <a:rPr b="0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com o sinal de </a:t>
              </a:r>
              <a:r>
                <a:rPr b="1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=</a:t>
              </a:r>
              <a:r>
                <a:rPr b="0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endParaRPr b="0" i="0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282" name="Google Shape;282;p50"/>
            <p:cNvCxnSpPr/>
            <p:nvPr/>
          </p:nvCxnSpPr>
          <p:spPr>
            <a:xfrm rot="10800000">
              <a:off x="2332638" y="2339988"/>
              <a:ext cx="0" cy="7215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283" name="Google Shape;283;p50"/>
          <p:cNvGrpSpPr/>
          <p:nvPr/>
        </p:nvGrpSpPr>
        <p:grpSpPr>
          <a:xfrm>
            <a:off x="2716750" y="2189687"/>
            <a:ext cx="6364200" cy="1005300"/>
            <a:chOff x="2716750" y="2189687"/>
            <a:chExt cx="6364200" cy="1005300"/>
          </a:xfrm>
        </p:grpSpPr>
        <p:sp>
          <p:nvSpPr>
            <p:cNvPr id="284" name="Google Shape;284;p50"/>
            <p:cNvSpPr txBox="1"/>
            <p:nvPr/>
          </p:nvSpPr>
          <p:spPr>
            <a:xfrm>
              <a:off x="5133550" y="2189687"/>
              <a:ext cx="3947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abertura de </a:t>
              </a:r>
              <a:r>
                <a:rPr b="1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chaves</a:t>
              </a:r>
              <a:r>
                <a:rPr b="0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logo após o </a:t>
              </a:r>
              <a:r>
                <a:rPr b="1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=</a:t>
              </a:r>
              <a:endParaRPr b="1" i="0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285" name="Google Shape;285;p50"/>
            <p:cNvCxnSpPr>
              <a:endCxn id="284" idx="1"/>
            </p:cNvCxnSpPr>
            <p:nvPr/>
          </p:nvCxnSpPr>
          <p:spPr>
            <a:xfrm flipH="1" rot="10800000">
              <a:off x="2716750" y="2389787"/>
              <a:ext cx="2416800" cy="8052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286" name="Google Shape;286;p50"/>
          <p:cNvGrpSpPr/>
          <p:nvPr/>
        </p:nvGrpSpPr>
        <p:grpSpPr>
          <a:xfrm>
            <a:off x="4489238" y="3368425"/>
            <a:ext cx="4034100" cy="615600"/>
            <a:chOff x="4489238" y="3368425"/>
            <a:chExt cx="4034100" cy="615600"/>
          </a:xfrm>
        </p:grpSpPr>
        <p:sp>
          <p:nvSpPr>
            <p:cNvPr id="287" name="Google Shape;287;p50"/>
            <p:cNvSpPr txBox="1"/>
            <p:nvPr/>
          </p:nvSpPr>
          <p:spPr>
            <a:xfrm>
              <a:off x="5537738" y="3368425"/>
              <a:ext cx="29856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propriedades separadas por </a:t>
              </a:r>
              <a:r>
                <a:rPr b="1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vírgula</a:t>
              </a:r>
              <a:endParaRPr b="1" i="0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288" name="Google Shape;288;p50"/>
            <p:cNvCxnSpPr>
              <a:endCxn id="287" idx="1"/>
            </p:cNvCxnSpPr>
            <p:nvPr/>
          </p:nvCxnSpPr>
          <p:spPr>
            <a:xfrm>
              <a:off x="4489238" y="3666025"/>
              <a:ext cx="1048500" cy="102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289" name="Google Shape;289;p50"/>
          <p:cNvGrpSpPr/>
          <p:nvPr/>
        </p:nvGrpSpPr>
        <p:grpSpPr>
          <a:xfrm>
            <a:off x="1405163" y="4037950"/>
            <a:ext cx="3947400" cy="1003275"/>
            <a:chOff x="1405163" y="4037950"/>
            <a:chExt cx="3947400" cy="1003275"/>
          </a:xfrm>
        </p:grpSpPr>
        <p:sp>
          <p:nvSpPr>
            <p:cNvPr id="290" name="Google Shape;290;p50"/>
            <p:cNvSpPr txBox="1"/>
            <p:nvPr/>
          </p:nvSpPr>
          <p:spPr>
            <a:xfrm>
              <a:off x="1405163" y="4641025"/>
              <a:ext cx="3947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chave</a:t>
              </a:r>
              <a:r>
                <a:rPr b="0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e </a:t>
              </a:r>
              <a:r>
                <a:rPr b="1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valor</a:t>
              </a:r>
              <a:r>
                <a:rPr b="0" i="0" lang="pt-BR" sz="1400" u="none" cap="none" strike="noStrike">
                  <a:solidFill>
                    <a:srgbClr val="46535B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separados por dois pontos</a:t>
              </a:r>
              <a:endParaRPr b="1" i="0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291" name="Google Shape;291;p50"/>
            <p:cNvCxnSpPr/>
            <p:nvPr/>
          </p:nvCxnSpPr>
          <p:spPr>
            <a:xfrm>
              <a:off x="3187725" y="4037950"/>
              <a:ext cx="12300" cy="6444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1"/>
          <p:cNvSpPr txBox="1"/>
          <p:nvPr>
            <p:ph type="title"/>
          </p:nvPr>
        </p:nvSpPr>
        <p:spPr>
          <a:xfrm>
            <a:off x="311650" y="9489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800"/>
              <a:t>Acessando valores de um objeto</a:t>
            </a:r>
            <a:endParaRPr sz="3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2"/>
          <p:cNvSpPr txBox="1"/>
          <p:nvPr>
            <p:ph idx="1" type="subTitle"/>
          </p:nvPr>
        </p:nvSpPr>
        <p:spPr>
          <a:xfrm>
            <a:off x="311700" y="1103650"/>
            <a:ext cx="82116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lang="pt-BR" sz="2200">
                <a:solidFill>
                  <a:srgbClr val="46535B"/>
                </a:solidFill>
              </a:rPr>
              <a:t>Para </a:t>
            </a:r>
            <a:r>
              <a:rPr b="1" lang="pt-BR" sz="2200">
                <a:solidFill>
                  <a:srgbClr val="46535B"/>
                </a:solidFill>
              </a:rPr>
              <a:t>acessar</a:t>
            </a:r>
            <a:r>
              <a:rPr lang="pt-BR" sz="2200">
                <a:solidFill>
                  <a:srgbClr val="46535B"/>
                </a:solidFill>
              </a:rPr>
              <a:t> ou </a:t>
            </a:r>
            <a:r>
              <a:rPr b="1" lang="pt-BR" sz="2200">
                <a:solidFill>
                  <a:srgbClr val="46535B"/>
                </a:solidFill>
              </a:rPr>
              <a:t>alterar</a:t>
            </a:r>
            <a:r>
              <a:rPr lang="pt-BR" sz="2200">
                <a:solidFill>
                  <a:srgbClr val="46535B"/>
                </a:solidFill>
              </a:rPr>
              <a:t> as </a:t>
            </a:r>
            <a:r>
              <a:rPr b="1" lang="pt-BR" sz="2200">
                <a:solidFill>
                  <a:srgbClr val="46535B"/>
                </a:solidFill>
              </a:rPr>
              <a:t>propriedades</a:t>
            </a:r>
            <a:r>
              <a:rPr lang="pt-BR" sz="2200">
                <a:solidFill>
                  <a:srgbClr val="46535B"/>
                </a:solidFill>
              </a:rPr>
              <a:t> dos objetos, há duas sintaxes interessantes:</a:t>
            </a:r>
            <a:endParaRPr sz="2200">
              <a:solidFill>
                <a:srgbClr val="46535B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46535B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○"/>
            </a:pPr>
            <a:r>
              <a:rPr lang="pt-BR" sz="2200">
                <a:solidFill>
                  <a:srgbClr val="46535B"/>
                </a:solidFill>
              </a:rPr>
              <a:t>Notação do </a:t>
            </a:r>
            <a:r>
              <a:rPr b="1" lang="pt-BR" sz="2200">
                <a:solidFill>
                  <a:srgbClr val="46535B"/>
                </a:solidFill>
              </a:rPr>
              <a:t>ponto</a:t>
            </a:r>
            <a:r>
              <a:rPr lang="pt-BR" sz="2200">
                <a:solidFill>
                  <a:srgbClr val="46535B"/>
                </a:solidFill>
              </a:rPr>
              <a:t>  </a:t>
            </a:r>
            <a:br>
              <a:rPr lang="pt-BR" sz="2200">
                <a:solidFill>
                  <a:srgbClr val="46535B"/>
                </a:solidFill>
              </a:rPr>
            </a:br>
            <a:r>
              <a:rPr lang="pt-BR" sz="2000">
                <a:solidFill>
                  <a:srgbClr val="46535B"/>
                </a:solidFill>
              </a:rPr>
              <a:t>(a mais "comum" entre as linguagens de programação)</a:t>
            </a:r>
            <a:endParaRPr sz="2000">
              <a:solidFill>
                <a:srgbClr val="46535B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46535B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○"/>
            </a:pPr>
            <a:r>
              <a:rPr lang="pt-BR" sz="2200">
                <a:solidFill>
                  <a:srgbClr val="46535B"/>
                </a:solidFill>
              </a:rPr>
              <a:t>Notação dos </a:t>
            </a:r>
            <a:r>
              <a:rPr b="1" lang="pt-BR" sz="2200">
                <a:solidFill>
                  <a:srgbClr val="46535B"/>
                </a:solidFill>
              </a:rPr>
              <a:t>colchetes  </a:t>
            </a:r>
            <a:r>
              <a:rPr b="1" lang="pt-BR" sz="2200">
                <a:solidFill>
                  <a:srgbClr val="FE7E02"/>
                </a:solidFill>
              </a:rPr>
              <a:t>[ ]</a:t>
            </a:r>
            <a:endParaRPr b="1" sz="2200">
              <a:solidFill>
                <a:srgbClr val="FE7E02"/>
              </a:solidFill>
            </a:endParaRPr>
          </a:p>
        </p:txBody>
      </p:sp>
      <p:sp>
        <p:nvSpPr>
          <p:cNvPr id="302" name="Google Shape;302;p52"/>
          <p:cNvSpPr txBox="1"/>
          <p:nvPr>
            <p:ph type="title"/>
          </p:nvPr>
        </p:nvSpPr>
        <p:spPr>
          <a:xfrm>
            <a:off x="311650" y="127450"/>
            <a:ext cx="86268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Acessando e alterando propriedades</a:t>
            </a:r>
            <a:endParaRPr sz="2500"/>
          </a:p>
        </p:txBody>
      </p:sp>
      <p:sp>
        <p:nvSpPr>
          <p:cNvPr id="303" name="Google Shape;303;p52"/>
          <p:cNvSpPr txBox="1"/>
          <p:nvPr/>
        </p:nvSpPr>
        <p:spPr>
          <a:xfrm>
            <a:off x="3949825" y="1654425"/>
            <a:ext cx="652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pt-BR" sz="72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 i="0" sz="72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3"/>
          <p:cNvSpPr txBox="1"/>
          <p:nvPr>
            <p:ph type="title"/>
          </p:nvPr>
        </p:nvSpPr>
        <p:spPr>
          <a:xfrm>
            <a:off x="311650" y="9489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800"/>
              <a:t>Notação de ponto .</a:t>
            </a:r>
            <a:endParaRPr sz="3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4"/>
          <p:cNvSpPr txBox="1"/>
          <p:nvPr>
            <p:ph type="title"/>
          </p:nvPr>
        </p:nvSpPr>
        <p:spPr>
          <a:xfrm>
            <a:off x="311650" y="127450"/>
            <a:ext cx="8465700" cy="9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Notação de ponto </a:t>
            </a:r>
            <a:endParaRPr/>
          </a:p>
        </p:txBody>
      </p:sp>
      <p:sp>
        <p:nvSpPr>
          <p:cNvPr id="314" name="Google Shape;314;p54"/>
          <p:cNvSpPr txBox="1"/>
          <p:nvPr/>
        </p:nvSpPr>
        <p:spPr>
          <a:xfrm>
            <a:off x="976350" y="132920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27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email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vitor@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gmail.com'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endParaRPr b="0" i="0" sz="18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15" name="Google Shape;315;p54"/>
          <p:cNvSpPr txBox="1"/>
          <p:nvPr/>
        </p:nvSpPr>
        <p:spPr>
          <a:xfrm>
            <a:off x="2576325" y="3298525"/>
            <a:ext cx="2516700" cy="373200"/>
          </a:xfrm>
          <a:prstGeom prst="rect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6" name="Google Shape;316;p54"/>
          <p:cNvGrpSpPr/>
          <p:nvPr/>
        </p:nvGrpSpPr>
        <p:grpSpPr>
          <a:xfrm>
            <a:off x="6634938" y="1386319"/>
            <a:ext cx="1532700" cy="979275"/>
            <a:chOff x="6870363" y="1716225"/>
            <a:chExt cx="1532700" cy="979275"/>
          </a:xfrm>
        </p:grpSpPr>
        <p:sp>
          <p:nvSpPr>
            <p:cNvPr id="317" name="Google Shape;317;p54"/>
            <p:cNvSpPr/>
            <p:nvPr/>
          </p:nvSpPr>
          <p:spPr>
            <a:xfrm>
              <a:off x="6870363" y="1814025"/>
              <a:ext cx="150600" cy="150600"/>
            </a:xfrm>
            <a:prstGeom prst="ellipse">
              <a:avLst/>
            </a:prstGeom>
            <a:solidFill>
              <a:srgbClr val="C53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54"/>
            <p:cNvSpPr/>
            <p:nvPr/>
          </p:nvSpPr>
          <p:spPr>
            <a:xfrm>
              <a:off x="6870363" y="2130563"/>
              <a:ext cx="150600" cy="150600"/>
            </a:xfrm>
            <a:prstGeom prst="ellipse">
              <a:avLst/>
            </a:prstGeom>
            <a:solidFill>
              <a:srgbClr val="3F5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54"/>
            <p:cNvSpPr/>
            <p:nvPr/>
          </p:nvSpPr>
          <p:spPr>
            <a:xfrm>
              <a:off x="6870363" y="2447100"/>
              <a:ext cx="150600" cy="150600"/>
            </a:xfrm>
            <a:prstGeom prst="ellipse">
              <a:avLst/>
            </a:prstGeom>
            <a:solidFill>
              <a:srgbClr val="388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54"/>
            <p:cNvSpPr txBox="1"/>
            <p:nvPr/>
          </p:nvSpPr>
          <p:spPr>
            <a:xfrm>
              <a:off x="7143063" y="171622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objeto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21" name="Google Shape;321;p54"/>
            <p:cNvSpPr txBox="1"/>
            <p:nvPr/>
          </p:nvSpPr>
          <p:spPr>
            <a:xfrm>
              <a:off x="7143063" y="203277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chave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22" name="Google Shape;322;p54"/>
            <p:cNvSpPr txBox="1"/>
            <p:nvPr/>
          </p:nvSpPr>
          <p:spPr>
            <a:xfrm>
              <a:off x="7143063" y="2349300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valor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323" name="Google Shape;323;p54"/>
          <p:cNvSpPr txBox="1"/>
          <p:nvPr/>
        </p:nvSpPr>
        <p:spPr>
          <a:xfrm>
            <a:off x="4142200" y="-512325"/>
            <a:ext cx="652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pt-BR" sz="96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 i="0" sz="96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5"/>
          <p:cNvSpPr txBox="1"/>
          <p:nvPr>
            <p:ph type="title"/>
          </p:nvPr>
        </p:nvSpPr>
        <p:spPr>
          <a:xfrm>
            <a:off x="311650" y="127450"/>
            <a:ext cx="8465700" cy="9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Notação de ponto</a:t>
            </a:r>
            <a:endParaRPr/>
          </a:p>
        </p:txBody>
      </p:sp>
      <p:sp>
        <p:nvSpPr>
          <p:cNvPr id="329" name="Google Shape;329;p55"/>
          <p:cNvSpPr txBox="1"/>
          <p:nvPr/>
        </p:nvSpPr>
        <p:spPr>
          <a:xfrm>
            <a:off x="976350" y="132920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27,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email: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vitor@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gmail.com'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b="1" lang="pt-BR" sz="1800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.idade) 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330" name="Google Shape;330;p55"/>
          <p:cNvGrpSpPr/>
          <p:nvPr/>
        </p:nvGrpSpPr>
        <p:grpSpPr>
          <a:xfrm>
            <a:off x="3358671" y="3724425"/>
            <a:ext cx="2653104" cy="334200"/>
            <a:chOff x="4120671" y="4181625"/>
            <a:chExt cx="2653104" cy="334200"/>
          </a:xfrm>
        </p:grpSpPr>
        <p:cxnSp>
          <p:nvCxnSpPr>
            <p:cNvPr id="331" name="Google Shape;331;p55"/>
            <p:cNvCxnSpPr/>
            <p:nvPr/>
          </p:nvCxnSpPr>
          <p:spPr>
            <a:xfrm>
              <a:off x="4120671" y="4181625"/>
              <a:ext cx="300" cy="3342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32" name="Google Shape;332;p55"/>
            <p:cNvCxnSpPr/>
            <p:nvPr/>
          </p:nvCxnSpPr>
          <p:spPr>
            <a:xfrm rot="10800000">
              <a:off x="6760500" y="4210350"/>
              <a:ext cx="3000" cy="3054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333" name="Google Shape;333;p55"/>
            <p:cNvCxnSpPr/>
            <p:nvPr/>
          </p:nvCxnSpPr>
          <p:spPr>
            <a:xfrm>
              <a:off x="4120875" y="4505625"/>
              <a:ext cx="2652900" cy="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34" name="Google Shape;334;p55"/>
          <p:cNvSpPr txBox="1"/>
          <p:nvPr/>
        </p:nvSpPr>
        <p:spPr>
          <a:xfrm>
            <a:off x="5246250" y="3180325"/>
            <a:ext cx="14625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nome do objeto</a:t>
            </a:r>
            <a:endParaRPr b="1" i="0" sz="14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" name="Google Shape;335;p55"/>
          <p:cNvSpPr txBox="1"/>
          <p:nvPr/>
        </p:nvSpPr>
        <p:spPr>
          <a:xfrm>
            <a:off x="4142200" y="-512325"/>
            <a:ext cx="652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pt-BR" sz="96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 i="0" sz="96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6"/>
          <p:cNvSpPr txBox="1"/>
          <p:nvPr>
            <p:ph type="title"/>
          </p:nvPr>
        </p:nvSpPr>
        <p:spPr>
          <a:xfrm>
            <a:off x="311650" y="127450"/>
            <a:ext cx="8465700" cy="9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Notação de ponto</a:t>
            </a:r>
            <a:endParaRPr/>
          </a:p>
        </p:txBody>
      </p:sp>
      <p:sp>
        <p:nvSpPr>
          <p:cNvPr id="341" name="Google Shape;341;p56"/>
          <p:cNvSpPr txBox="1"/>
          <p:nvPr/>
        </p:nvSpPr>
        <p:spPr>
          <a:xfrm>
            <a:off x="976350" y="132920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27,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email: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vitor@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gmail.com'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idade) 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342" name="Google Shape;342;p56"/>
          <p:cNvGrpSpPr/>
          <p:nvPr/>
        </p:nvGrpSpPr>
        <p:grpSpPr>
          <a:xfrm>
            <a:off x="4181565" y="3724425"/>
            <a:ext cx="1830111" cy="334200"/>
            <a:chOff x="4120671" y="4181625"/>
            <a:chExt cx="2653104" cy="334200"/>
          </a:xfrm>
        </p:grpSpPr>
        <p:cxnSp>
          <p:nvCxnSpPr>
            <p:cNvPr id="343" name="Google Shape;343;p56"/>
            <p:cNvCxnSpPr/>
            <p:nvPr/>
          </p:nvCxnSpPr>
          <p:spPr>
            <a:xfrm>
              <a:off x="4120671" y="4181625"/>
              <a:ext cx="300" cy="3342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44" name="Google Shape;344;p56"/>
            <p:cNvCxnSpPr/>
            <p:nvPr/>
          </p:nvCxnSpPr>
          <p:spPr>
            <a:xfrm rot="10800000">
              <a:off x="6760500" y="4210350"/>
              <a:ext cx="3000" cy="3054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345" name="Google Shape;345;p56"/>
            <p:cNvCxnSpPr/>
            <p:nvPr/>
          </p:nvCxnSpPr>
          <p:spPr>
            <a:xfrm>
              <a:off x="4120875" y="4505625"/>
              <a:ext cx="2652900" cy="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46" name="Google Shape;346;p56"/>
          <p:cNvSpPr txBox="1"/>
          <p:nvPr/>
        </p:nvSpPr>
        <p:spPr>
          <a:xfrm>
            <a:off x="5144475" y="3170200"/>
            <a:ext cx="1665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notação de ponto</a:t>
            </a:r>
            <a:endParaRPr b="1" i="0" sz="14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56"/>
          <p:cNvSpPr txBox="1"/>
          <p:nvPr/>
        </p:nvSpPr>
        <p:spPr>
          <a:xfrm>
            <a:off x="4142200" y="-512325"/>
            <a:ext cx="652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pt-BR" sz="96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 i="0" sz="96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7"/>
          <p:cNvSpPr txBox="1"/>
          <p:nvPr>
            <p:ph type="title"/>
          </p:nvPr>
        </p:nvSpPr>
        <p:spPr>
          <a:xfrm>
            <a:off x="311650" y="127450"/>
            <a:ext cx="8465700" cy="9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Notação de ponto </a:t>
            </a:r>
            <a:endParaRPr/>
          </a:p>
        </p:txBody>
      </p:sp>
      <p:sp>
        <p:nvSpPr>
          <p:cNvPr id="353" name="Google Shape;353;p57"/>
          <p:cNvSpPr txBox="1"/>
          <p:nvPr/>
        </p:nvSpPr>
        <p:spPr>
          <a:xfrm>
            <a:off x="976350" y="132920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27,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email: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vitor@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gmail.com'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54" name="Google Shape;354;p57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55" name="Google Shape;355;p57"/>
          <p:cNvGrpSpPr/>
          <p:nvPr/>
        </p:nvGrpSpPr>
        <p:grpSpPr>
          <a:xfrm>
            <a:off x="4478972" y="3724425"/>
            <a:ext cx="1532698" cy="334200"/>
            <a:chOff x="4120671" y="4181625"/>
            <a:chExt cx="2653104" cy="334200"/>
          </a:xfrm>
        </p:grpSpPr>
        <p:cxnSp>
          <p:nvCxnSpPr>
            <p:cNvPr id="356" name="Google Shape;356;p57"/>
            <p:cNvCxnSpPr/>
            <p:nvPr/>
          </p:nvCxnSpPr>
          <p:spPr>
            <a:xfrm>
              <a:off x="4120671" y="4181625"/>
              <a:ext cx="300" cy="3342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57" name="Google Shape;357;p57"/>
            <p:cNvCxnSpPr/>
            <p:nvPr/>
          </p:nvCxnSpPr>
          <p:spPr>
            <a:xfrm rot="10800000">
              <a:off x="6760500" y="4210350"/>
              <a:ext cx="3000" cy="3054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358" name="Google Shape;358;p57"/>
            <p:cNvCxnSpPr/>
            <p:nvPr/>
          </p:nvCxnSpPr>
          <p:spPr>
            <a:xfrm>
              <a:off x="4120875" y="4505625"/>
              <a:ext cx="2652900" cy="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59" name="Google Shape;359;p57"/>
          <p:cNvSpPr txBox="1"/>
          <p:nvPr/>
        </p:nvSpPr>
        <p:spPr>
          <a:xfrm>
            <a:off x="5144475" y="3170200"/>
            <a:ext cx="1665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nome da propriedade</a:t>
            </a:r>
            <a:endParaRPr b="1" i="0" sz="14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0" name="Google Shape;360;p57"/>
          <p:cNvSpPr txBox="1"/>
          <p:nvPr/>
        </p:nvSpPr>
        <p:spPr>
          <a:xfrm>
            <a:off x="4142200" y="-512325"/>
            <a:ext cx="652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pt-BR" sz="96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 i="0" sz="96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8"/>
          <p:cNvSpPr txBox="1"/>
          <p:nvPr>
            <p:ph type="title"/>
          </p:nvPr>
        </p:nvSpPr>
        <p:spPr>
          <a:xfrm>
            <a:off x="311650" y="9489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800"/>
              <a:t>Notação de colchetes [ ]</a:t>
            </a:r>
            <a:endParaRPr sz="3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2"/>
          <p:cNvSpPr txBox="1"/>
          <p:nvPr>
            <p:ph idx="1" type="subTitle"/>
          </p:nvPr>
        </p:nvSpPr>
        <p:spPr>
          <a:xfrm>
            <a:off x="311650" y="1310225"/>
            <a:ext cx="81426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100"/>
              <a:buFont typeface="Montserrat"/>
              <a:buChar char="●"/>
            </a:pPr>
            <a:r>
              <a:rPr b="1" lang="pt-BR" sz="2100"/>
              <a:t>Objetos</a:t>
            </a:r>
            <a:r>
              <a:rPr lang="pt-BR" sz="2100"/>
              <a:t> são estruturas que nos permitem representar </a:t>
            </a:r>
            <a:r>
              <a:rPr b="1" lang="pt-BR" sz="2100"/>
              <a:t>dados mais complexos </a:t>
            </a:r>
            <a:r>
              <a:rPr lang="pt-BR" sz="2100"/>
              <a:t>de uma maneira mais </a:t>
            </a:r>
            <a:r>
              <a:rPr b="1" lang="pt-BR" sz="2100"/>
              <a:t>organizada</a:t>
            </a:r>
            <a:endParaRPr b="1" sz="2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100"/>
              <a:buFont typeface="Montserrat"/>
              <a:buChar char="●"/>
            </a:pPr>
            <a:r>
              <a:rPr lang="pt-BR" sz="2100"/>
              <a:t>Com os objetos conseguimos criar </a:t>
            </a:r>
            <a:r>
              <a:rPr b="1" lang="pt-BR" sz="2100"/>
              <a:t>modelos do mundo real</a:t>
            </a:r>
            <a:r>
              <a:rPr lang="pt-BR" sz="2100"/>
              <a:t> de forma mais intuitiva/humanizada</a:t>
            </a:r>
            <a:endParaRPr sz="2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100"/>
          </a:p>
        </p:txBody>
      </p:sp>
      <p:sp>
        <p:nvSpPr>
          <p:cNvPr id="133" name="Google Shape;133;p32"/>
          <p:cNvSpPr txBox="1"/>
          <p:nvPr>
            <p:ph type="title"/>
          </p:nvPr>
        </p:nvSpPr>
        <p:spPr>
          <a:xfrm>
            <a:off x="311650" y="13000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Objetos 🗄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9"/>
          <p:cNvSpPr txBox="1"/>
          <p:nvPr/>
        </p:nvSpPr>
        <p:spPr>
          <a:xfrm>
            <a:off x="952750" y="132485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27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email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vitor@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gmail.com'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["email"]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endParaRPr b="0" i="0" sz="18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1" name="Google Shape;371;p59"/>
          <p:cNvSpPr txBox="1"/>
          <p:nvPr>
            <p:ph type="title"/>
          </p:nvPr>
        </p:nvSpPr>
        <p:spPr>
          <a:xfrm>
            <a:off x="311650" y="127450"/>
            <a:ext cx="8540100" cy="9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Notação de colchetes </a:t>
            </a:r>
            <a:r>
              <a:rPr lang="pt-BR">
                <a:solidFill>
                  <a:srgbClr val="FE7E02"/>
                </a:solidFill>
              </a:rPr>
              <a:t>[ ]</a:t>
            </a:r>
            <a:endParaRPr>
              <a:solidFill>
                <a:srgbClr val="FE7E02"/>
              </a:solidFill>
            </a:endParaRPr>
          </a:p>
        </p:txBody>
      </p:sp>
      <p:grpSp>
        <p:nvGrpSpPr>
          <p:cNvPr id="372" name="Google Shape;372;p59"/>
          <p:cNvGrpSpPr/>
          <p:nvPr/>
        </p:nvGrpSpPr>
        <p:grpSpPr>
          <a:xfrm>
            <a:off x="6634938" y="1386319"/>
            <a:ext cx="1532700" cy="979275"/>
            <a:chOff x="6870363" y="1716225"/>
            <a:chExt cx="1532700" cy="979275"/>
          </a:xfrm>
        </p:grpSpPr>
        <p:sp>
          <p:nvSpPr>
            <p:cNvPr id="373" name="Google Shape;373;p59"/>
            <p:cNvSpPr/>
            <p:nvPr/>
          </p:nvSpPr>
          <p:spPr>
            <a:xfrm>
              <a:off x="6870363" y="1814025"/>
              <a:ext cx="150600" cy="150600"/>
            </a:xfrm>
            <a:prstGeom prst="ellipse">
              <a:avLst/>
            </a:prstGeom>
            <a:solidFill>
              <a:srgbClr val="C53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59"/>
            <p:cNvSpPr/>
            <p:nvPr/>
          </p:nvSpPr>
          <p:spPr>
            <a:xfrm>
              <a:off x="6870363" y="2130563"/>
              <a:ext cx="150600" cy="150600"/>
            </a:xfrm>
            <a:prstGeom prst="ellipse">
              <a:avLst/>
            </a:prstGeom>
            <a:solidFill>
              <a:srgbClr val="3F5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59"/>
            <p:cNvSpPr/>
            <p:nvPr/>
          </p:nvSpPr>
          <p:spPr>
            <a:xfrm>
              <a:off x="6870363" y="2447100"/>
              <a:ext cx="150600" cy="150600"/>
            </a:xfrm>
            <a:prstGeom prst="ellipse">
              <a:avLst/>
            </a:prstGeom>
            <a:solidFill>
              <a:srgbClr val="388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59"/>
            <p:cNvSpPr txBox="1"/>
            <p:nvPr/>
          </p:nvSpPr>
          <p:spPr>
            <a:xfrm>
              <a:off x="7143063" y="171622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objeto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77" name="Google Shape;377;p59"/>
            <p:cNvSpPr txBox="1"/>
            <p:nvPr/>
          </p:nvSpPr>
          <p:spPr>
            <a:xfrm>
              <a:off x="7143063" y="203277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chave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78" name="Google Shape;378;p59"/>
            <p:cNvSpPr txBox="1"/>
            <p:nvPr/>
          </p:nvSpPr>
          <p:spPr>
            <a:xfrm>
              <a:off x="7143063" y="2349300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valor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379" name="Google Shape;379;p59"/>
          <p:cNvSpPr txBox="1"/>
          <p:nvPr/>
        </p:nvSpPr>
        <p:spPr>
          <a:xfrm>
            <a:off x="2532750" y="3309850"/>
            <a:ext cx="2884200" cy="373200"/>
          </a:xfrm>
          <a:prstGeom prst="rect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0"/>
          <p:cNvSpPr txBox="1"/>
          <p:nvPr/>
        </p:nvSpPr>
        <p:spPr>
          <a:xfrm>
            <a:off x="952750" y="132485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27,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email: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vitor@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gmail.com'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"email"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85" name="Google Shape;385;p60"/>
          <p:cNvSpPr txBox="1"/>
          <p:nvPr>
            <p:ph type="title"/>
          </p:nvPr>
        </p:nvSpPr>
        <p:spPr>
          <a:xfrm>
            <a:off x="311650" y="127450"/>
            <a:ext cx="8540100" cy="9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Notação de colchetes </a:t>
            </a:r>
            <a:r>
              <a:rPr lang="pt-BR">
                <a:solidFill>
                  <a:srgbClr val="FE7E02"/>
                </a:solidFill>
              </a:rPr>
              <a:t>[ ]</a:t>
            </a:r>
            <a:endParaRPr>
              <a:solidFill>
                <a:srgbClr val="FE7E02"/>
              </a:solidFill>
            </a:endParaRPr>
          </a:p>
        </p:txBody>
      </p:sp>
      <p:sp>
        <p:nvSpPr>
          <p:cNvPr id="386" name="Google Shape;386;p60"/>
          <p:cNvSpPr txBox="1"/>
          <p:nvPr/>
        </p:nvSpPr>
        <p:spPr>
          <a:xfrm>
            <a:off x="5829225" y="3180325"/>
            <a:ext cx="17961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notação de colchetes</a:t>
            </a:r>
            <a:endParaRPr b="1" i="0" sz="14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87" name="Google Shape;387;p60"/>
          <p:cNvGrpSpPr/>
          <p:nvPr/>
        </p:nvGrpSpPr>
        <p:grpSpPr>
          <a:xfrm>
            <a:off x="4120671" y="3724425"/>
            <a:ext cx="2653104" cy="334200"/>
            <a:chOff x="4120671" y="4181625"/>
            <a:chExt cx="2653104" cy="334200"/>
          </a:xfrm>
        </p:grpSpPr>
        <p:cxnSp>
          <p:nvCxnSpPr>
            <p:cNvPr id="388" name="Google Shape;388;p60"/>
            <p:cNvCxnSpPr/>
            <p:nvPr/>
          </p:nvCxnSpPr>
          <p:spPr>
            <a:xfrm>
              <a:off x="4120671" y="4181625"/>
              <a:ext cx="300" cy="3342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9" name="Google Shape;389;p60"/>
            <p:cNvCxnSpPr/>
            <p:nvPr/>
          </p:nvCxnSpPr>
          <p:spPr>
            <a:xfrm rot="10800000">
              <a:off x="6760500" y="4210350"/>
              <a:ext cx="3000" cy="3054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390" name="Google Shape;390;p60"/>
            <p:cNvCxnSpPr/>
            <p:nvPr/>
          </p:nvCxnSpPr>
          <p:spPr>
            <a:xfrm>
              <a:off x="4120875" y="4505625"/>
              <a:ext cx="2652900" cy="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1"/>
          <p:cNvSpPr txBox="1"/>
          <p:nvPr/>
        </p:nvSpPr>
        <p:spPr>
          <a:xfrm>
            <a:off x="952750" y="132485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27,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email: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vitor@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gmail.com'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"email"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]) 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96" name="Google Shape;396;p61"/>
          <p:cNvSpPr txBox="1"/>
          <p:nvPr>
            <p:ph type="title"/>
          </p:nvPr>
        </p:nvSpPr>
        <p:spPr>
          <a:xfrm>
            <a:off x="311650" y="127450"/>
            <a:ext cx="8540100" cy="9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Notação de colchetes</a:t>
            </a:r>
            <a:r>
              <a:rPr lang="pt-BR">
                <a:solidFill>
                  <a:srgbClr val="FE7E02"/>
                </a:solidFill>
              </a:rPr>
              <a:t> [ ]</a:t>
            </a:r>
            <a:endParaRPr>
              <a:solidFill>
                <a:srgbClr val="FE7E02"/>
              </a:solidFill>
            </a:endParaRPr>
          </a:p>
        </p:txBody>
      </p:sp>
      <p:sp>
        <p:nvSpPr>
          <p:cNvPr id="397" name="Google Shape;397;p61"/>
          <p:cNvSpPr txBox="1"/>
          <p:nvPr/>
        </p:nvSpPr>
        <p:spPr>
          <a:xfrm>
            <a:off x="5900100" y="3180325"/>
            <a:ext cx="16824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string com o nome da chave</a:t>
            </a:r>
            <a:endParaRPr b="1" i="0" sz="14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8" name="Google Shape;398;p61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99" name="Google Shape;399;p61"/>
          <p:cNvGrpSpPr/>
          <p:nvPr/>
        </p:nvGrpSpPr>
        <p:grpSpPr>
          <a:xfrm>
            <a:off x="4647473" y="3724425"/>
            <a:ext cx="2126463" cy="334200"/>
            <a:chOff x="4120671" y="4181625"/>
            <a:chExt cx="2653104" cy="334200"/>
          </a:xfrm>
        </p:grpSpPr>
        <p:cxnSp>
          <p:nvCxnSpPr>
            <p:cNvPr id="400" name="Google Shape;400;p61"/>
            <p:cNvCxnSpPr/>
            <p:nvPr/>
          </p:nvCxnSpPr>
          <p:spPr>
            <a:xfrm>
              <a:off x="4120671" y="4181625"/>
              <a:ext cx="300" cy="3342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1" name="Google Shape;401;p61"/>
            <p:cNvCxnSpPr/>
            <p:nvPr/>
          </p:nvCxnSpPr>
          <p:spPr>
            <a:xfrm rot="10800000">
              <a:off x="6760500" y="4210350"/>
              <a:ext cx="3000" cy="3054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402" name="Google Shape;402;p61"/>
            <p:cNvCxnSpPr/>
            <p:nvPr/>
          </p:nvCxnSpPr>
          <p:spPr>
            <a:xfrm>
              <a:off x="4120875" y="4505625"/>
              <a:ext cx="2652900" cy="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2"/>
          <p:cNvSpPr txBox="1"/>
          <p:nvPr>
            <p:ph type="title"/>
          </p:nvPr>
        </p:nvSpPr>
        <p:spPr>
          <a:xfrm>
            <a:off x="311650" y="9489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700"/>
              <a:t>Alterando valores de um objeto </a:t>
            </a:r>
            <a:endParaRPr sz="37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3"/>
          <p:cNvSpPr txBox="1"/>
          <p:nvPr>
            <p:ph type="title"/>
          </p:nvPr>
        </p:nvSpPr>
        <p:spPr>
          <a:xfrm>
            <a:off x="311650" y="127450"/>
            <a:ext cx="86640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Alterando valores</a:t>
            </a:r>
            <a:endParaRPr/>
          </a:p>
        </p:txBody>
      </p:sp>
      <p:grpSp>
        <p:nvGrpSpPr>
          <p:cNvPr id="413" name="Google Shape;413;p63"/>
          <p:cNvGrpSpPr/>
          <p:nvPr/>
        </p:nvGrpSpPr>
        <p:grpSpPr>
          <a:xfrm>
            <a:off x="6794163" y="1411425"/>
            <a:ext cx="1532700" cy="979275"/>
            <a:chOff x="6870363" y="1716225"/>
            <a:chExt cx="1532700" cy="979275"/>
          </a:xfrm>
        </p:grpSpPr>
        <p:sp>
          <p:nvSpPr>
            <p:cNvPr id="414" name="Google Shape;414;p63"/>
            <p:cNvSpPr/>
            <p:nvPr/>
          </p:nvSpPr>
          <p:spPr>
            <a:xfrm>
              <a:off x="6870363" y="1814025"/>
              <a:ext cx="150600" cy="150600"/>
            </a:xfrm>
            <a:prstGeom prst="ellipse">
              <a:avLst/>
            </a:prstGeom>
            <a:solidFill>
              <a:srgbClr val="C53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63"/>
            <p:cNvSpPr/>
            <p:nvPr/>
          </p:nvSpPr>
          <p:spPr>
            <a:xfrm>
              <a:off x="6870363" y="2130563"/>
              <a:ext cx="150600" cy="150600"/>
            </a:xfrm>
            <a:prstGeom prst="ellipse">
              <a:avLst/>
            </a:prstGeom>
            <a:solidFill>
              <a:srgbClr val="3F5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63"/>
            <p:cNvSpPr/>
            <p:nvPr/>
          </p:nvSpPr>
          <p:spPr>
            <a:xfrm>
              <a:off x="6870363" y="2447100"/>
              <a:ext cx="150600" cy="150600"/>
            </a:xfrm>
            <a:prstGeom prst="ellipse">
              <a:avLst/>
            </a:prstGeom>
            <a:solidFill>
              <a:srgbClr val="388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63"/>
            <p:cNvSpPr txBox="1"/>
            <p:nvPr/>
          </p:nvSpPr>
          <p:spPr>
            <a:xfrm>
              <a:off x="7143063" y="171622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objeto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18" name="Google Shape;418;p63"/>
            <p:cNvSpPr txBox="1"/>
            <p:nvPr/>
          </p:nvSpPr>
          <p:spPr>
            <a:xfrm>
              <a:off x="7143063" y="203277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chave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19" name="Google Shape;419;p63"/>
            <p:cNvSpPr txBox="1"/>
            <p:nvPr/>
          </p:nvSpPr>
          <p:spPr>
            <a:xfrm>
              <a:off x="7143063" y="2349300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valor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420" name="Google Shape;420;p63"/>
          <p:cNvSpPr txBox="1"/>
          <p:nvPr/>
        </p:nvSpPr>
        <p:spPr>
          <a:xfrm>
            <a:off x="900150" y="1316825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27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email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itor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@gmail.com'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 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‘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Mika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’</a:t>
            </a:r>
            <a:endParaRPr b="0" i="0" sz="18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'email'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profmika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@gmail.com'</a:t>
            </a:r>
            <a:endParaRPr b="0" i="0" sz="18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4"/>
          <p:cNvSpPr txBox="1"/>
          <p:nvPr>
            <p:ph type="title"/>
          </p:nvPr>
        </p:nvSpPr>
        <p:spPr>
          <a:xfrm>
            <a:off x="311650" y="127450"/>
            <a:ext cx="86640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Alterando valores</a:t>
            </a:r>
            <a:endParaRPr/>
          </a:p>
        </p:txBody>
      </p:sp>
      <p:sp>
        <p:nvSpPr>
          <p:cNvPr id="426" name="Google Shape;426;p64"/>
          <p:cNvSpPr txBox="1"/>
          <p:nvPr/>
        </p:nvSpPr>
        <p:spPr>
          <a:xfrm>
            <a:off x="900150" y="1316825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27,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email: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vitor@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gmail.com'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800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.nome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‘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Mika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’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800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['email']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profmika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@gmail.com'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427" name="Google Shape;427;p64"/>
          <p:cNvGrpSpPr/>
          <p:nvPr/>
        </p:nvGrpSpPr>
        <p:grpSpPr>
          <a:xfrm>
            <a:off x="2187098" y="2934675"/>
            <a:ext cx="2126663" cy="334200"/>
            <a:chOff x="2187098" y="2934675"/>
            <a:chExt cx="2126663" cy="334200"/>
          </a:xfrm>
        </p:grpSpPr>
        <p:cxnSp>
          <p:nvCxnSpPr>
            <p:cNvPr id="428" name="Google Shape;428;p64"/>
            <p:cNvCxnSpPr/>
            <p:nvPr/>
          </p:nvCxnSpPr>
          <p:spPr>
            <a:xfrm>
              <a:off x="2187098" y="2934675"/>
              <a:ext cx="300" cy="3342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29" name="Google Shape;429;p64"/>
            <p:cNvCxnSpPr/>
            <p:nvPr/>
          </p:nvCxnSpPr>
          <p:spPr>
            <a:xfrm>
              <a:off x="2187361" y="2934675"/>
              <a:ext cx="2126400" cy="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430" name="Google Shape;430;p64"/>
          <p:cNvSpPr txBox="1"/>
          <p:nvPr/>
        </p:nvSpPr>
        <p:spPr>
          <a:xfrm>
            <a:off x="4269450" y="2628675"/>
            <a:ext cx="16824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acessa a propriedade</a:t>
            </a:r>
            <a:endParaRPr b="1" i="0" sz="14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5"/>
          <p:cNvSpPr txBox="1"/>
          <p:nvPr>
            <p:ph type="title"/>
          </p:nvPr>
        </p:nvSpPr>
        <p:spPr>
          <a:xfrm>
            <a:off x="311650" y="127450"/>
            <a:ext cx="86640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Alterando valores</a:t>
            </a:r>
            <a:endParaRPr/>
          </a:p>
        </p:txBody>
      </p:sp>
      <p:sp>
        <p:nvSpPr>
          <p:cNvPr id="436" name="Google Shape;436;p65"/>
          <p:cNvSpPr txBox="1"/>
          <p:nvPr/>
        </p:nvSpPr>
        <p:spPr>
          <a:xfrm>
            <a:off x="900150" y="1316825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27,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email: '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vitor@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gmail.com'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.nome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= ‘</a:t>
            </a:r>
            <a:r>
              <a:rPr b="1" lang="pt-BR" sz="1800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Mika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’</a:t>
            </a:r>
            <a:endParaRPr b="1" i="0" sz="1800" u="none" cap="none" strike="noStrike">
              <a:solidFill>
                <a:srgbClr val="FE7E0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['email']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= '</a:t>
            </a:r>
            <a:r>
              <a:rPr b="1" lang="pt-BR" sz="1800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profmika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@gmail.com'</a:t>
            </a:r>
            <a:endParaRPr b="1" i="0" sz="1800" u="none" cap="none" strike="noStrike">
              <a:solidFill>
                <a:srgbClr val="FE7E0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37" name="Google Shape;437;p65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38" name="Google Shape;438;p65"/>
          <p:cNvCxnSpPr/>
          <p:nvPr/>
        </p:nvCxnSpPr>
        <p:spPr>
          <a:xfrm>
            <a:off x="3863498" y="2934675"/>
            <a:ext cx="300" cy="3342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9" name="Google Shape;439;p65"/>
          <p:cNvCxnSpPr/>
          <p:nvPr/>
        </p:nvCxnSpPr>
        <p:spPr>
          <a:xfrm flipH="1" rot="10800000">
            <a:off x="3863761" y="2925675"/>
            <a:ext cx="1178400" cy="90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40" name="Google Shape;440;p65"/>
          <p:cNvSpPr txBox="1"/>
          <p:nvPr/>
        </p:nvSpPr>
        <p:spPr>
          <a:xfrm>
            <a:off x="4955250" y="2628675"/>
            <a:ext cx="16824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atribui novo valor</a:t>
            </a:r>
            <a:endParaRPr b="1" i="0" sz="14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6"/>
          <p:cNvSpPr txBox="1"/>
          <p:nvPr>
            <p:ph idx="4294967295" type="subTitle"/>
          </p:nvPr>
        </p:nvSpPr>
        <p:spPr>
          <a:xfrm>
            <a:off x="311650" y="1209100"/>
            <a:ext cx="8006100" cy="3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Crie um objeto</a:t>
            </a: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que represente um filme. Ele deve ter dados da direção, o nome, o ano de lançamento, uma lista com o elenco e uma propriedade que diga se você já viu ou não.</a:t>
            </a:r>
            <a:endParaRPr b="0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Acesse</a:t>
            </a: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imprima </a:t>
            </a: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no console cada uma das propriedades: metade usando notação do ponto e a outra metade com notação de colchetes. </a:t>
            </a:r>
            <a:endParaRPr b="0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6" name="Google Shape;446;p66"/>
          <p:cNvSpPr txBox="1"/>
          <p:nvPr>
            <p:ph type="title"/>
          </p:nvPr>
        </p:nvSpPr>
        <p:spPr>
          <a:xfrm>
            <a:off x="311650" y="134925"/>
            <a:ext cx="73446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000">
                <a:solidFill>
                  <a:srgbClr val="46535B"/>
                </a:solidFill>
              </a:rPr>
              <a:t>Exercício 1</a:t>
            </a:r>
            <a:endParaRPr sz="3000">
              <a:solidFill>
                <a:srgbClr val="46535B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7"/>
          <p:cNvSpPr txBox="1"/>
          <p:nvPr>
            <p:ph idx="4294967295" type="subTitle"/>
          </p:nvPr>
        </p:nvSpPr>
        <p:spPr>
          <a:xfrm>
            <a:off x="311650" y="1209100"/>
            <a:ext cx="8006100" cy="3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Crie</a:t>
            </a: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um objeto que represente uma pessoa. Essa pessoa precisa ter nome, idade, gênero musical preferido.</a:t>
            </a:r>
            <a:endParaRPr b="0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Acesse</a:t>
            </a: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e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imprima </a:t>
            </a: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no console as propriedades desse objeto, seguindo o modelo abaixo:</a:t>
            </a:r>
            <a:b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323B3F"/>
              </a:buClr>
              <a:buSzPts val="1800"/>
              <a:buFont typeface="Montserrat"/>
              <a:buNone/>
            </a:pPr>
            <a:r>
              <a:rPr b="0" i="1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"O nome da pessoa é ___, ela tem ___ anos e gosta muito  de ___."</a:t>
            </a:r>
            <a:endParaRPr b="0" i="1" sz="19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2" name="Google Shape;452;p67"/>
          <p:cNvSpPr txBox="1"/>
          <p:nvPr>
            <p:ph type="title"/>
          </p:nvPr>
        </p:nvSpPr>
        <p:spPr>
          <a:xfrm>
            <a:off x="311650" y="142400"/>
            <a:ext cx="73446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000">
                <a:solidFill>
                  <a:srgbClr val="46535B"/>
                </a:solidFill>
              </a:rPr>
              <a:t>Exercício </a:t>
            </a:r>
            <a:r>
              <a:rPr lang="pt-BR"/>
              <a:t>2</a:t>
            </a:r>
            <a:endParaRPr sz="3000">
              <a:solidFill>
                <a:srgbClr val="46535B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8"/>
          <p:cNvSpPr txBox="1"/>
          <p:nvPr/>
        </p:nvSpPr>
        <p:spPr>
          <a:xfrm>
            <a:off x="2813925" y="256650"/>
            <a:ext cx="6018300" cy="4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pt-BR" sz="3000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Fixação</a:t>
            </a:r>
            <a:endParaRPr b="0" i="0" sz="2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Objetos são estruturas que permitem a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representação</a:t>
            </a: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do mundo à nossa volta de uma maneira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mais intuitiva</a:t>
            </a:r>
            <a:endParaRPr b="1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Possuem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propriedades</a:t>
            </a: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com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chave e valor</a:t>
            </a:r>
            <a:endParaRPr b="0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Para acessar o conteúdo de dentro do objeto, existem as sintaxes do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ponto</a:t>
            </a:r>
            <a:r>
              <a:rPr b="0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e dos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colchetes</a:t>
            </a:r>
            <a:endParaRPr b="0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3"/>
          <p:cNvSpPr txBox="1"/>
          <p:nvPr>
            <p:ph idx="1" type="subTitle"/>
          </p:nvPr>
        </p:nvSpPr>
        <p:spPr>
          <a:xfrm>
            <a:off x="311650" y="1346950"/>
            <a:ext cx="4004100" cy="27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2200"/>
              <a:buChar char="●"/>
            </a:pPr>
            <a:r>
              <a:rPr lang="pt-BR" sz="2200"/>
              <a:t>Se fizéssemos uma comparação com a cozinha, as variáveis com valores dos tipos: </a:t>
            </a:r>
            <a:r>
              <a:rPr b="1" lang="pt-BR" sz="2200"/>
              <a:t>string</a:t>
            </a:r>
            <a:r>
              <a:rPr lang="pt-BR" sz="2200"/>
              <a:t>, </a:t>
            </a:r>
            <a:r>
              <a:rPr b="1" lang="pt-BR" sz="2200"/>
              <a:t>number</a:t>
            </a:r>
            <a:r>
              <a:rPr lang="pt-BR" sz="2200"/>
              <a:t> e </a:t>
            </a:r>
            <a:r>
              <a:rPr b="1" lang="pt-BR" sz="2200"/>
              <a:t>boolean</a:t>
            </a:r>
            <a:r>
              <a:rPr lang="pt-BR" sz="2200"/>
              <a:t> seriam gavetas pequenas e simples para guardar</a:t>
            </a:r>
            <a:r>
              <a:rPr b="1" lang="pt-BR" sz="2200"/>
              <a:t> um item </a:t>
            </a:r>
            <a:endParaRPr b="1"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200"/>
          </a:p>
        </p:txBody>
      </p:sp>
      <p:sp>
        <p:nvSpPr>
          <p:cNvPr id="139" name="Google Shape;139;p33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Objetos 🗄 </a:t>
            </a:r>
            <a:endParaRPr/>
          </a:p>
        </p:txBody>
      </p:sp>
      <p:pic>
        <p:nvPicPr>
          <p:cNvPr id="140" name="Google Shape;14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33125" y="1198125"/>
            <a:ext cx="2800723" cy="28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9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000"/>
              <a:t>Acessando valores diferentões 🧐</a:t>
            </a:r>
            <a:endParaRPr sz="40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70"/>
          <p:cNvSpPr txBox="1"/>
          <p:nvPr>
            <p:ph idx="1" type="subTitle"/>
          </p:nvPr>
        </p:nvSpPr>
        <p:spPr>
          <a:xfrm>
            <a:off x="311700" y="1027450"/>
            <a:ext cx="82116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lang="pt-BR" sz="2000"/>
              <a:t>Não é incomum a existência de objetos dentro de objetos, objetos dentro de arrays, arrays de objetos…</a:t>
            </a:r>
            <a:br>
              <a:rPr lang="pt-BR" sz="2000"/>
            </a:b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lang="pt-BR" sz="2000"/>
              <a:t>Pode parecer complicado, mas fica mais simples se pensarmos em </a:t>
            </a:r>
            <a:r>
              <a:rPr b="1" lang="pt-BR" sz="2000"/>
              <a:t>caminhos</a:t>
            </a:r>
            <a:endParaRPr sz="2000"/>
          </a:p>
        </p:txBody>
      </p:sp>
      <p:sp>
        <p:nvSpPr>
          <p:cNvPr id="468" name="Google Shape;468;p70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Acessando valores diferentões 🤪</a:t>
            </a:r>
            <a:endParaRPr/>
          </a:p>
        </p:txBody>
      </p:sp>
      <p:pic>
        <p:nvPicPr>
          <p:cNvPr id="469" name="Google Shape;469;p70"/>
          <p:cNvPicPr preferRelativeResize="0"/>
          <p:nvPr/>
        </p:nvPicPr>
        <p:blipFill rotWithShape="1">
          <a:blip r:embed="rId3">
            <a:alphaModFix/>
          </a:blip>
          <a:srcRect b="17193" l="7294" r="2065" t="6289"/>
          <a:stretch/>
        </p:blipFill>
        <p:spPr>
          <a:xfrm>
            <a:off x="4589047" y="3073148"/>
            <a:ext cx="2752528" cy="1701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70"/>
          <p:cNvPicPr preferRelativeResize="0"/>
          <p:nvPr/>
        </p:nvPicPr>
        <p:blipFill rotWithShape="1">
          <a:blip r:embed="rId4">
            <a:alphaModFix/>
          </a:blip>
          <a:srcRect b="0" l="3271" r="14481" t="0"/>
          <a:stretch/>
        </p:blipFill>
        <p:spPr>
          <a:xfrm>
            <a:off x="1584300" y="3059075"/>
            <a:ext cx="2591278" cy="173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71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Acessando objetos dentro de objetos {{ }}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2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900"/>
              <a:t>Acessando objetos dentro de objetos {</a:t>
            </a:r>
            <a:r>
              <a:rPr lang="pt-BR" sz="2900">
                <a:solidFill>
                  <a:srgbClr val="FE7E02"/>
                </a:solidFill>
              </a:rPr>
              <a:t>{ }</a:t>
            </a:r>
            <a:r>
              <a:rPr lang="pt-BR" sz="2900"/>
              <a:t>}</a:t>
            </a:r>
            <a:endParaRPr sz="4000"/>
          </a:p>
        </p:txBody>
      </p:sp>
      <p:sp>
        <p:nvSpPr>
          <p:cNvPr id="481" name="Google Shape;481;p72"/>
          <p:cNvSpPr txBox="1"/>
          <p:nvPr/>
        </p:nvSpPr>
        <p:spPr>
          <a:xfrm>
            <a:off x="1204950" y="125605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donoDoPet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pt-BR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Vitor Hugo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pet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0" i="0" sz="16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nomeDoPet: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"</a:t>
            </a:r>
            <a:r>
              <a:rPr lang="pt-BR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Wanda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6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raca: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"</a:t>
            </a:r>
            <a:r>
              <a:rPr lang="pt-BR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Vira-lata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", </a:t>
            </a:r>
            <a:endParaRPr b="0" i="0" sz="16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idade: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1</a:t>
            </a:r>
            <a:b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482" name="Google Shape;482;p72"/>
          <p:cNvGrpSpPr/>
          <p:nvPr/>
        </p:nvGrpSpPr>
        <p:grpSpPr>
          <a:xfrm>
            <a:off x="6418138" y="1673669"/>
            <a:ext cx="1532700" cy="979275"/>
            <a:chOff x="6870363" y="1716225"/>
            <a:chExt cx="1532700" cy="979275"/>
          </a:xfrm>
        </p:grpSpPr>
        <p:sp>
          <p:nvSpPr>
            <p:cNvPr id="483" name="Google Shape;483;p72"/>
            <p:cNvSpPr/>
            <p:nvPr/>
          </p:nvSpPr>
          <p:spPr>
            <a:xfrm>
              <a:off x="6870363" y="1814025"/>
              <a:ext cx="150600" cy="150600"/>
            </a:xfrm>
            <a:prstGeom prst="ellipse">
              <a:avLst/>
            </a:prstGeom>
            <a:solidFill>
              <a:srgbClr val="C53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72"/>
            <p:cNvSpPr/>
            <p:nvPr/>
          </p:nvSpPr>
          <p:spPr>
            <a:xfrm>
              <a:off x="6870363" y="2130563"/>
              <a:ext cx="150600" cy="150600"/>
            </a:xfrm>
            <a:prstGeom prst="ellipse">
              <a:avLst/>
            </a:prstGeom>
            <a:solidFill>
              <a:srgbClr val="3F5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72"/>
            <p:cNvSpPr/>
            <p:nvPr/>
          </p:nvSpPr>
          <p:spPr>
            <a:xfrm>
              <a:off x="6870363" y="2447100"/>
              <a:ext cx="150600" cy="150600"/>
            </a:xfrm>
            <a:prstGeom prst="ellipse">
              <a:avLst/>
            </a:prstGeom>
            <a:solidFill>
              <a:srgbClr val="388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72"/>
            <p:cNvSpPr txBox="1"/>
            <p:nvPr/>
          </p:nvSpPr>
          <p:spPr>
            <a:xfrm>
              <a:off x="7143063" y="171622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objeto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87" name="Google Shape;487;p72"/>
            <p:cNvSpPr txBox="1"/>
            <p:nvPr/>
          </p:nvSpPr>
          <p:spPr>
            <a:xfrm>
              <a:off x="7143063" y="203277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chave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88" name="Google Shape;488;p72"/>
            <p:cNvSpPr txBox="1"/>
            <p:nvPr/>
          </p:nvSpPr>
          <p:spPr>
            <a:xfrm>
              <a:off x="7143063" y="2349300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valor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489" name="Google Shape;489;p72"/>
          <p:cNvSpPr txBox="1"/>
          <p:nvPr/>
        </p:nvSpPr>
        <p:spPr>
          <a:xfrm>
            <a:off x="1195250" y="3544575"/>
            <a:ext cx="5300700" cy="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donoDoPet</a:t>
            </a:r>
            <a:r>
              <a:rPr b="0" i="0" lang="pt-BR" sz="1600" u="none" cap="none" strike="noStrike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pet</a:t>
            </a:r>
            <a:r>
              <a:rPr b="0" i="0" lang="pt-BR" sz="1600" u="none" cap="none" strike="noStrike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nomeDoPet</a:t>
            </a: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3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900"/>
              <a:t>Acessando objetos dentro de objetos {</a:t>
            </a:r>
            <a:r>
              <a:rPr lang="pt-BR" sz="2900">
                <a:solidFill>
                  <a:srgbClr val="FE7E02"/>
                </a:solidFill>
              </a:rPr>
              <a:t>{ }</a:t>
            </a:r>
            <a:r>
              <a:rPr lang="pt-BR" sz="2900"/>
              <a:t>}</a:t>
            </a:r>
            <a:endParaRPr/>
          </a:p>
        </p:txBody>
      </p:sp>
      <p:sp>
        <p:nvSpPr>
          <p:cNvPr id="495" name="Google Shape;495;p73"/>
          <p:cNvSpPr txBox="1"/>
          <p:nvPr/>
        </p:nvSpPr>
        <p:spPr>
          <a:xfrm>
            <a:off x="1204950" y="125605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b="1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donoDoPet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 Hugo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pet: {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nomeDoPet: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Wanda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raca: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Vira-lata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1</a:t>
            </a:r>
            <a:b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96" name="Google Shape;496;p73"/>
          <p:cNvSpPr txBox="1"/>
          <p:nvPr/>
        </p:nvSpPr>
        <p:spPr>
          <a:xfrm>
            <a:off x="1195250" y="3544575"/>
            <a:ext cx="4895700" cy="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b="1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donoDoPet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.pet.nomeDoPet)</a:t>
            </a: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97" name="Google Shape;497;p73"/>
          <p:cNvGrpSpPr/>
          <p:nvPr/>
        </p:nvGrpSpPr>
        <p:grpSpPr>
          <a:xfrm>
            <a:off x="657475" y="1256050"/>
            <a:ext cx="428250" cy="446400"/>
            <a:chOff x="5710500" y="4199075"/>
            <a:chExt cx="428250" cy="446400"/>
          </a:xfrm>
        </p:grpSpPr>
        <p:sp>
          <p:nvSpPr>
            <p:cNvPr id="498" name="Google Shape;498;p73"/>
            <p:cNvSpPr/>
            <p:nvPr/>
          </p:nvSpPr>
          <p:spPr>
            <a:xfrm>
              <a:off x="5710500" y="4264425"/>
              <a:ext cx="303600" cy="303900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73"/>
            <p:cNvSpPr txBox="1"/>
            <p:nvPr/>
          </p:nvSpPr>
          <p:spPr>
            <a:xfrm>
              <a:off x="5734050" y="4199075"/>
              <a:ext cx="404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pt-BR" sz="1700" u="none" cap="none" strike="noStrik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</a:t>
              </a:r>
              <a:endParaRPr b="1" i="0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cxnSp>
        <p:nvCxnSpPr>
          <p:cNvPr id="500" name="Google Shape;500;p73"/>
          <p:cNvCxnSpPr/>
          <p:nvPr/>
        </p:nvCxnSpPr>
        <p:spPr>
          <a:xfrm>
            <a:off x="873025" y="1481650"/>
            <a:ext cx="363300" cy="21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74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900"/>
              <a:t>Acessando objetos dentro de objetos {</a:t>
            </a:r>
            <a:r>
              <a:rPr lang="pt-BR" sz="2900">
                <a:solidFill>
                  <a:srgbClr val="FE7E02"/>
                </a:solidFill>
              </a:rPr>
              <a:t>{ }</a:t>
            </a:r>
            <a:r>
              <a:rPr lang="pt-BR" sz="2900"/>
              <a:t>}</a:t>
            </a:r>
            <a:endParaRPr/>
          </a:p>
        </p:txBody>
      </p:sp>
      <p:sp>
        <p:nvSpPr>
          <p:cNvPr id="506" name="Google Shape;506;p74"/>
          <p:cNvSpPr txBox="1"/>
          <p:nvPr/>
        </p:nvSpPr>
        <p:spPr>
          <a:xfrm>
            <a:off x="1204950" y="125605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b="0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donoDoPet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 Hugo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pet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: {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nomeDoPet: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Wanda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raca: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Vira-lata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1</a:t>
            </a:r>
            <a:b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07" name="Google Shape;507;p74"/>
          <p:cNvSpPr txBox="1"/>
          <p:nvPr/>
        </p:nvSpPr>
        <p:spPr>
          <a:xfrm>
            <a:off x="1195250" y="3544575"/>
            <a:ext cx="5503200" cy="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b="0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donoDoPet.</a:t>
            </a:r>
            <a:r>
              <a:rPr b="1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pet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.nomeDoPet)</a:t>
            </a: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08" name="Google Shape;508;p74"/>
          <p:cNvGrpSpPr/>
          <p:nvPr/>
        </p:nvGrpSpPr>
        <p:grpSpPr>
          <a:xfrm>
            <a:off x="855300" y="1779725"/>
            <a:ext cx="407638" cy="446400"/>
            <a:chOff x="5710500" y="4199075"/>
            <a:chExt cx="407638" cy="446400"/>
          </a:xfrm>
        </p:grpSpPr>
        <p:sp>
          <p:nvSpPr>
            <p:cNvPr id="509" name="Google Shape;509;p74"/>
            <p:cNvSpPr/>
            <p:nvPr/>
          </p:nvSpPr>
          <p:spPr>
            <a:xfrm>
              <a:off x="5710500" y="4264425"/>
              <a:ext cx="303600" cy="303900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74"/>
            <p:cNvSpPr txBox="1"/>
            <p:nvPr/>
          </p:nvSpPr>
          <p:spPr>
            <a:xfrm>
              <a:off x="5713438" y="4199075"/>
              <a:ext cx="404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pt-BR" sz="1700" u="none" cap="none" strike="noStrik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</a:t>
              </a:r>
              <a:endParaRPr b="1" i="0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cxnSp>
        <p:nvCxnSpPr>
          <p:cNvPr id="511" name="Google Shape;511;p74"/>
          <p:cNvCxnSpPr/>
          <p:nvPr/>
        </p:nvCxnSpPr>
        <p:spPr>
          <a:xfrm flipH="1" rot="10800000">
            <a:off x="1110538" y="1998125"/>
            <a:ext cx="330600" cy="48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75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900"/>
              <a:t>Acessando objetos dentro de objetos {</a:t>
            </a:r>
            <a:r>
              <a:rPr lang="pt-BR" sz="2900">
                <a:solidFill>
                  <a:srgbClr val="FE7E02"/>
                </a:solidFill>
              </a:rPr>
              <a:t>{ }</a:t>
            </a:r>
            <a:r>
              <a:rPr lang="pt-BR" sz="2900"/>
              <a:t>}</a:t>
            </a:r>
            <a:endParaRPr/>
          </a:p>
        </p:txBody>
      </p:sp>
      <p:sp>
        <p:nvSpPr>
          <p:cNvPr id="517" name="Google Shape;517;p75"/>
          <p:cNvSpPr txBox="1"/>
          <p:nvPr/>
        </p:nvSpPr>
        <p:spPr>
          <a:xfrm>
            <a:off x="1204950" y="125605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b="0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donoDoPet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 Hugo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pet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: {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nomeDoPet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: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Wanda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raca: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Vira-lata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1</a:t>
            </a:r>
            <a:b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18" name="Google Shape;518;p75"/>
          <p:cNvSpPr txBox="1"/>
          <p:nvPr/>
        </p:nvSpPr>
        <p:spPr>
          <a:xfrm>
            <a:off x="1195250" y="3544575"/>
            <a:ext cx="6371700" cy="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b="0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donoDoPet.pet</a:t>
            </a:r>
            <a:r>
              <a:rPr b="1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.nomeDoPet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//</a:t>
            </a:r>
            <a:r>
              <a:rPr lang="pt-BR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Wanda</a:t>
            </a: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19" name="Google Shape;519;p75"/>
          <p:cNvGrpSpPr/>
          <p:nvPr/>
        </p:nvGrpSpPr>
        <p:grpSpPr>
          <a:xfrm>
            <a:off x="855300" y="2010175"/>
            <a:ext cx="1054738" cy="446400"/>
            <a:chOff x="855300" y="2010175"/>
            <a:chExt cx="1054738" cy="446400"/>
          </a:xfrm>
        </p:grpSpPr>
        <p:grpSp>
          <p:nvGrpSpPr>
            <p:cNvPr id="520" name="Google Shape;520;p75"/>
            <p:cNvGrpSpPr/>
            <p:nvPr/>
          </p:nvGrpSpPr>
          <p:grpSpPr>
            <a:xfrm>
              <a:off x="855300" y="2010175"/>
              <a:ext cx="407638" cy="446400"/>
              <a:chOff x="5710500" y="4199075"/>
              <a:chExt cx="407638" cy="446400"/>
            </a:xfrm>
          </p:grpSpPr>
          <p:sp>
            <p:nvSpPr>
              <p:cNvPr id="521" name="Google Shape;521;p75"/>
              <p:cNvSpPr/>
              <p:nvPr/>
            </p:nvSpPr>
            <p:spPr>
              <a:xfrm>
                <a:off x="5710500" y="4264425"/>
                <a:ext cx="303600" cy="303900"/>
              </a:xfrm>
              <a:prstGeom prst="ellipse">
                <a:avLst/>
              </a:pr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75"/>
              <p:cNvSpPr txBox="1"/>
              <p:nvPr/>
            </p:nvSpPr>
            <p:spPr>
              <a:xfrm>
                <a:off x="5713438" y="4199075"/>
                <a:ext cx="404700" cy="44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700"/>
                  <a:buFont typeface="Arial"/>
                  <a:buNone/>
                </a:pPr>
                <a:r>
                  <a:rPr b="1" i="0" lang="pt-BR" sz="17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3</a:t>
                </a:r>
                <a:endParaRPr b="1" i="0" sz="1700" u="none" cap="none" strike="noStrik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cxnSp>
          <p:nvCxnSpPr>
            <p:cNvPr id="523" name="Google Shape;523;p75"/>
            <p:cNvCxnSpPr/>
            <p:nvPr/>
          </p:nvCxnSpPr>
          <p:spPr>
            <a:xfrm flipH="1" rot="10800000">
              <a:off x="1110538" y="2225575"/>
              <a:ext cx="799500" cy="7800"/>
            </a:xfrm>
            <a:prstGeom prst="straightConnector1">
              <a:avLst/>
            </a:prstGeom>
            <a:noFill/>
            <a:ln cap="flat" cmpd="sng" w="9525">
              <a:solidFill>
                <a:srgbClr val="FF99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524" name="Google Shape;524;p75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76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Acessando arrays dentro de objetos {[ ]}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77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900">
                <a:solidFill>
                  <a:srgbClr val="46535B"/>
                </a:solidFill>
              </a:rPr>
              <a:t>Acessando arrays dentro de objetos </a:t>
            </a:r>
            <a:r>
              <a:rPr lang="pt-BR" sz="3500">
                <a:solidFill>
                  <a:srgbClr val="46535B"/>
                </a:solidFill>
              </a:rPr>
              <a:t>{</a:t>
            </a:r>
            <a:r>
              <a:rPr lang="pt-BR" sz="3500">
                <a:solidFill>
                  <a:srgbClr val="FE7E02"/>
                </a:solidFill>
              </a:rPr>
              <a:t>[ ]</a:t>
            </a:r>
            <a:r>
              <a:rPr lang="pt-BR" sz="3500">
                <a:solidFill>
                  <a:srgbClr val="46535B"/>
                </a:solidFill>
              </a:rPr>
              <a:t>}</a:t>
            </a:r>
            <a:endParaRPr sz="2900">
              <a:solidFill>
                <a:srgbClr val="46535B"/>
              </a:solidFill>
            </a:endParaRPr>
          </a:p>
        </p:txBody>
      </p:sp>
      <p:sp>
        <p:nvSpPr>
          <p:cNvPr id="535" name="Google Shape;535;p77"/>
          <p:cNvSpPr txBox="1"/>
          <p:nvPr/>
        </p:nvSpPr>
        <p:spPr>
          <a:xfrm>
            <a:off x="976350" y="1353013"/>
            <a:ext cx="71913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pt-BR" sz="18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curso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"Noturno Frontend"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linguagens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["JS", "CSS", "HTML"]</a:t>
            </a:r>
            <a:endParaRPr b="0" i="0" sz="18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536" name="Google Shape;536;p77"/>
          <p:cNvGrpSpPr/>
          <p:nvPr/>
        </p:nvGrpSpPr>
        <p:grpSpPr>
          <a:xfrm>
            <a:off x="6646738" y="1521269"/>
            <a:ext cx="1532700" cy="979275"/>
            <a:chOff x="6870363" y="1716225"/>
            <a:chExt cx="1532700" cy="979275"/>
          </a:xfrm>
        </p:grpSpPr>
        <p:sp>
          <p:nvSpPr>
            <p:cNvPr id="537" name="Google Shape;537;p77"/>
            <p:cNvSpPr/>
            <p:nvPr/>
          </p:nvSpPr>
          <p:spPr>
            <a:xfrm>
              <a:off x="6870363" y="1814025"/>
              <a:ext cx="150600" cy="150600"/>
            </a:xfrm>
            <a:prstGeom prst="ellipse">
              <a:avLst/>
            </a:prstGeom>
            <a:solidFill>
              <a:srgbClr val="C53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77"/>
            <p:cNvSpPr/>
            <p:nvPr/>
          </p:nvSpPr>
          <p:spPr>
            <a:xfrm>
              <a:off x="6870363" y="2130563"/>
              <a:ext cx="150600" cy="150600"/>
            </a:xfrm>
            <a:prstGeom prst="ellipse">
              <a:avLst/>
            </a:prstGeom>
            <a:solidFill>
              <a:srgbClr val="3F5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77"/>
            <p:cNvSpPr/>
            <p:nvPr/>
          </p:nvSpPr>
          <p:spPr>
            <a:xfrm>
              <a:off x="6870363" y="2447100"/>
              <a:ext cx="150600" cy="150600"/>
            </a:xfrm>
            <a:prstGeom prst="ellipse">
              <a:avLst/>
            </a:prstGeom>
            <a:solidFill>
              <a:srgbClr val="388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77"/>
            <p:cNvSpPr txBox="1"/>
            <p:nvPr/>
          </p:nvSpPr>
          <p:spPr>
            <a:xfrm>
              <a:off x="7143063" y="171622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objeto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541" name="Google Shape;541;p77"/>
            <p:cNvSpPr txBox="1"/>
            <p:nvPr/>
          </p:nvSpPr>
          <p:spPr>
            <a:xfrm>
              <a:off x="7143063" y="203277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chave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542" name="Google Shape;542;p77"/>
            <p:cNvSpPr txBox="1"/>
            <p:nvPr/>
          </p:nvSpPr>
          <p:spPr>
            <a:xfrm>
              <a:off x="7143063" y="2349300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valor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543" name="Google Shape;543;p77"/>
          <p:cNvSpPr txBox="1"/>
          <p:nvPr/>
        </p:nvSpPr>
        <p:spPr>
          <a:xfrm>
            <a:off x="976350" y="3473325"/>
            <a:ext cx="670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b="0" i="0" lang="pt-BR" sz="18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curso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linguagens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[0]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endParaRPr b="0" i="0" sz="18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78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900">
                <a:solidFill>
                  <a:srgbClr val="46535B"/>
                </a:solidFill>
              </a:rPr>
              <a:t>Acessando arrays dentro de objetos </a:t>
            </a:r>
            <a:r>
              <a:rPr lang="pt-BR" sz="3500">
                <a:solidFill>
                  <a:srgbClr val="46535B"/>
                </a:solidFill>
              </a:rPr>
              <a:t>{</a:t>
            </a:r>
            <a:r>
              <a:rPr lang="pt-BR" sz="3500">
                <a:solidFill>
                  <a:srgbClr val="FE7E02"/>
                </a:solidFill>
              </a:rPr>
              <a:t>[ ]</a:t>
            </a:r>
            <a:r>
              <a:rPr lang="pt-BR" sz="3500">
                <a:solidFill>
                  <a:srgbClr val="46535B"/>
                </a:solidFill>
              </a:rPr>
              <a:t>}</a:t>
            </a:r>
            <a:endParaRPr/>
          </a:p>
        </p:txBody>
      </p:sp>
      <p:sp>
        <p:nvSpPr>
          <p:cNvPr id="549" name="Google Shape;549;p78"/>
          <p:cNvSpPr txBox="1"/>
          <p:nvPr/>
        </p:nvSpPr>
        <p:spPr>
          <a:xfrm>
            <a:off x="976350" y="1353013"/>
            <a:ext cx="71913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curso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"Noturno Frontend",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linguagens: ["JS", "CSS", "HTML"]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0" name="Google Shape;550;p78"/>
          <p:cNvSpPr txBox="1"/>
          <p:nvPr/>
        </p:nvSpPr>
        <p:spPr>
          <a:xfrm>
            <a:off x="976350" y="3473325"/>
            <a:ext cx="670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curso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.linguagens[0]) 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551" name="Google Shape;551;p78"/>
          <p:cNvGrpSpPr/>
          <p:nvPr/>
        </p:nvGrpSpPr>
        <p:grpSpPr>
          <a:xfrm>
            <a:off x="428875" y="1408450"/>
            <a:ext cx="428250" cy="446400"/>
            <a:chOff x="5710500" y="4199075"/>
            <a:chExt cx="428250" cy="446400"/>
          </a:xfrm>
        </p:grpSpPr>
        <p:sp>
          <p:nvSpPr>
            <p:cNvPr id="552" name="Google Shape;552;p78"/>
            <p:cNvSpPr/>
            <p:nvPr/>
          </p:nvSpPr>
          <p:spPr>
            <a:xfrm>
              <a:off x="5710500" y="4264425"/>
              <a:ext cx="303600" cy="303900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78"/>
            <p:cNvSpPr txBox="1"/>
            <p:nvPr/>
          </p:nvSpPr>
          <p:spPr>
            <a:xfrm>
              <a:off x="5734050" y="4199075"/>
              <a:ext cx="404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pt-BR" sz="1700" u="none" cap="none" strike="noStrik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</a:t>
              </a:r>
              <a:endParaRPr b="1" i="0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cxnSp>
        <p:nvCxnSpPr>
          <p:cNvPr id="554" name="Google Shape;554;p78"/>
          <p:cNvCxnSpPr/>
          <p:nvPr/>
        </p:nvCxnSpPr>
        <p:spPr>
          <a:xfrm>
            <a:off x="644425" y="1634050"/>
            <a:ext cx="363300" cy="21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4"/>
          <p:cNvSpPr txBox="1"/>
          <p:nvPr>
            <p:ph idx="1" type="subTitle"/>
          </p:nvPr>
        </p:nvSpPr>
        <p:spPr>
          <a:xfrm>
            <a:off x="311700" y="1408450"/>
            <a:ext cx="4437900" cy="24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lang="pt-BR" sz="2200"/>
              <a:t>Os </a:t>
            </a:r>
            <a:r>
              <a:rPr b="1" lang="pt-BR" sz="2200"/>
              <a:t>objetos</a:t>
            </a:r>
            <a:r>
              <a:rPr lang="pt-BR" sz="2200"/>
              <a:t> seriam uma gaveta maior e organizada, permitindo guardar </a:t>
            </a:r>
            <a:r>
              <a:rPr b="1" lang="pt-BR" sz="2200"/>
              <a:t>diversos itens</a:t>
            </a:r>
            <a:r>
              <a:rPr lang="pt-BR" sz="2200"/>
              <a:t> e cada separação possui um </a:t>
            </a:r>
            <a:r>
              <a:rPr b="1" lang="pt-BR" sz="2200"/>
              <a:t>identificador</a:t>
            </a:r>
            <a:r>
              <a:rPr lang="pt-BR" sz="2200"/>
              <a:t> para os diferentes itens</a:t>
            </a:r>
            <a:endParaRPr b="1" sz="2200"/>
          </a:p>
        </p:txBody>
      </p:sp>
      <p:sp>
        <p:nvSpPr>
          <p:cNvPr id="146" name="Google Shape;146;p34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Objetos 🗄</a:t>
            </a:r>
            <a:endParaRPr/>
          </a:p>
        </p:txBody>
      </p:sp>
      <p:pic>
        <p:nvPicPr>
          <p:cNvPr id="147" name="Google Shape;14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55172" y="1027450"/>
            <a:ext cx="2596475" cy="349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4"/>
          <p:cNvSpPr txBox="1"/>
          <p:nvPr/>
        </p:nvSpPr>
        <p:spPr>
          <a:xfrm>
            <a:off x="5864159" y="1424950"/>
            <a:ext cx="336000" cy="147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endParaRPr b="0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34"/>
          <p:cNvSpPr txBox="1"/>
          <p:nvPr/>
        </p:nvSpPr>
        <p:spPr>
          <a:xfrm>
            <a:off x="6599775" y="1424957"/>
            <a:ext cx="336000" cy="1193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endParaRPr b="0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34"/>
          <p:cNvSpPr txBox="1"/>
          <p:nvPr/>
        </p:nvSpPr>
        <p:spPr>
          <a:xfrm>
            <a:off x="7314703" y="1424943"/>
            <a:ext cx="336000" cy="1849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b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pt-BR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endParaRPr b="0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" name="Google Shape;151;p34"/>
          <p:cNvSpPr txBox="1"/>
          <p:nvPr/>
        </p:nvSpPr>
        <p:spPr>
          <a:xfrm>
            <a:off x="5993004" y="3730175"/>
            <a:ext cx="1523700" cy="34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 e n e i r a s</a:t>
            </a:r>
            <a:endParaRPr b="0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79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900">
                <a:solidFill>
                  <a:srgbClr val="46535B"/>
                </a:solidFill>
              </a:rPr>
              <a:t>Acessando arrays dentro de objetos </a:t>
            </a:r>
            <a:r>
              <a:rPr lang="pt-BR" sz="3500">
                <a:solidFill>
                  <a:srgbClr val="46535B"/>
                </a:solidFill>
              </a:rPr>
              <a:t>{</a:t>
            </a:r>
            <a:r>
              <a:rPr lang="pt-BR" sz="3500">
                <a:solidFill>
                  <a:srgbClr val="FE7E02"/>
                </a:solidFill>
              </a:rPr>
              <a:t>[ ]</a:t>
            </a:r>
            <a:r>
              <a:rPr lang="pt-BR" sz="3500">
                <a:solidFill>
                  <a:srgbClr val="46535B"/>
                </a:solidFill>
              </a:rPr>
              <a:t>}</a:t>
            </a:r>
            <a:endParaRPr/>
          </a:p>
        </p:txBody>
      </p:sp>
      <p:sp>
        <p:nvSpPr>
          <p:cNvPr id="560" name="Google Shape;560;p79"/>
          <p:cNvSpPr txBox="1"/>
          <p:nvPr/>
        </p:nvSpPr>
        <p:spPr>
          <a:xfrm>
            <a:off x="976350" y="1353013"/>
            <a:ext cx="71913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curso = {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"Noturno Frontend",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linguagens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: ["JS", "CSS", "HTML"]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1" name="Google Shape;561;p79"/>
          <p:cNvSpPr txBox="1"/>
          <p:nvPr/>
        </p:nvSpPr>
        <p:spPr>
          <a:xfrm>
            <a:off x="976350" y="3473325"/>
            <a:ext cx="670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console.log(curso</a:t>
            </a:r>
            <a:r>
              <a:rPr b="0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linguagens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[0]) 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562" name="Google Shape;562;p79"/>
          <p:cNvGrpSpPr/>
          <p:nvPr/>
        </p:nvGrpSpPr>
        <p:grpSpPr>
          <a:xfrm>
            <a:off x="550500" y="1932125"/>
            <a:ext cx="407638" cy="446400"/>
            <a:chOff x="5710500" y="4199075"/>
            <a:chExt cx="407638" cy="446400"/>
          </a:xfrm>
        </p:grpSpPr>
        <p:sp>
          <p:nvSpPr>
            <p:cNvPr id="563" name="Google Shape;563;p79"/>
            <p:cNvSpPr/>
            <p:nvPr/>
          </p:nvSpPr>
          <p:spPr>
            <a:xfrm>
              <a:off x="5710500" y="4264425"/>
              <a:ext cx="303600" cy="303900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79"/>
            <p:cNvSpPr txBox="1"/>
            <p:nvPr/>
          </p:nvSpPr>
          <p:spPr>
            <a:xfrm>
              <a:off x="5713438" y="4199075"/>
              <a:ext cx="404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pt-BR" sz="1700" u="none" cap="none" strike="noStrik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</a:t>
              </a:r>
              <a:endParaRPr b="1" i="0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cxnSp>
        <p:nvCxnSpPr>
          <p:cNvPr id="565" name="Google Shape;565;p79"/>
          <p:cNvCxnSpPr/>
          <p:nvPr/>
        </p:nvCxnSpPr>
        <p:spPr>
          <a:xfrm flipH="1" rot="10800000">
            <a:off x="805738" y="2150525"/>
            <a:ext cx="330600" cy="48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80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900">
                <a:solidFill>
                  <a:srgbClr val="46535B"/>
                </a:solidFill>
              </a:rPr>
              <a:t>Acessando arrays dentro de objetos </a:t>
            </a:r>
            <a:r>
              <a:rPr lang="pt-BR" sz="3500">
                <a:solidFill>
                  <a:srgbClr val="46535B"/>
                </a:solidFill>
              </a:rPr>
              <a:t>{</a:t>
            </a:r>
            <a:r>
              <a:rPr lang="pt-BR" sz="3500">
                <a:solidFill>
                  <a:srgbClr val="FE7E02"/>
                </a:solidFill>
              </a:rPr>
              <a:t>[ ]</a:t>
            </a:r>
            <a:r>
              <a:rPr lang="pt-BR" sz="3500">
                <a:solidFill>
                  <a:srgbClr val="46535B"/>
                </a:solidFill>
              </a:rPr>
              <a:t>}</a:t>
            </a:r>
            <a:endParaRPr/>
          </a:p>
        </p:txBody>
      </p:sp>
      <p:sp>
        <p:nvSpPr>
          <p:cNvPr id="571" name="Google Shape;571;p80"/>
          <p:cNvSpPr txBox="1"/>
          <p:nvPr/>
        </p:nvSpPr>
        <p:spPr>
          <a:xfrm>
            <a:off x="976350" y="1353013"/>
            <a:ext cx="71913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curso = {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"Noturno Frontend",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linguagens: [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"JS"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, "CSS", "HTML"]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72" name="Google Shape;572;p80"/>
          <p:cNvSpPr txBox="1"/>
          <p:nvPr/>
        </p:nvSpPr>
        <p:spPr>
          <a:xfrm>
            <a:off x="976350" y="3473325"/>
            <a:ext cx="670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console.log(curso.linguagens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[0]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573" name="Google Shape;573;p80"/>
          <p:cNvGrpSpPr/>
          <p:nvPr/>
        </p:nvGrpSpPr>
        <p:grpSpPr>
          <a:xfrm>
            <a:off x="3258875" y="2672875"/>
            <a:ext cx="407638" cy="446400"/>
            <a:chOff x="5710500" y="4199075"/>
            <a:chExt cx="407638" cy="446400"/>
          </a:xfrm>
        </p:grpSpPr>
        <p:sp>
          <p:nvSpPr>
            <p:cNvPr id="574" name="Google Shape;574;p80"/>
            <p:cNvSpPr/>
            <p:nvPr/>
          </p:nvSpPr>
          <p:spPr>
            <a:xfrm>
              <a:off x="5710500" y="4264425"/>
              <a:ext cx="303600" cy="303900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80"/>
            <p:cNvSpPr txBox="1"/>
            <p:nvPr/>
          </p:nvSpPr>
          <p:spPr>
            <a:xfrm>
              <a:off x="5713438" y="4199075"/>
              <a:ext cx="4047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1" i="0" lang="pt-BR" sz="1700" u="none" cap="none" strike="noStrike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</a:t>
              </a:r>
              <a:endParaRPr b="1" i="0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cxnSp>
        <p:nvCxnSpPr>
          <p:cNvPr id="576" name="Google Shape;576;p80"/>
          <p:cNvCxnSpPr/>
          <p:nvPr/>
        </p:nvCxnSpPr>
        <p:spPr>
          <a:xfrm flipH="1" rot="10800000">
            <a:off x="3411188" y="2314500"/>
            <a:ext cx="1200" cy="5085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77" name="Google Shape;577;p80"/>
          <p:cNvSpPr txBox="1"/>
          <p:nvPr/>
        </p:nvSpPr>
        <p:spPr>
          <a:xfrm>
            <a:off x="3355050" y="2628675"/>
            <a:ext cx="21402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2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acessa a primeira posição do array</a:t>
            </a:r>
            <a:endParaRPr b="1" i="0" sz="12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8" name="Google Shape;578;p80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1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Array de objetos [{ }]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2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Array de objetos </a:t>
            </a:r>
            <a:r>
              <a:rPr lang="pt-BR">
                <a:solidFill>
                  <a:srgbClr val="FE7E02"/>
                </a:solidFill>
              </a:rPr>
              <a:t>[{ }]</a:t>
            </a:r>
            <a:endParaRPr>
              <a:solidFill>
                <a:srgbClr val="FE7E02"/>
              </a:solidFill>
            </a:endParaRPr>
          </a:p>
        </p:txBody>
      </p:sp>
      <p:sp>
        <p:nvSpPr>
          <p:cNvPr id="589" name="Google Shape;589;p82"/>
          <p:cNvSpPr txBox="1"/>
          <p:nvPr/>
        </p:nvSpPr>
        <p:spPr>
          <a:xfrm>
            <a:off x="976350" y="194185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professores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[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{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Andrei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modulo: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},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{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modulo: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}, 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{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pt-BR" sz="18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Mina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modulo: </a:t>
            </a:r>
            <a:r>
              <a:rPr b="0" i="0" lang="pt-BR" sz="18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8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590" name="Google Shape;590;p82"/>
          <p:cNvGrpSpPr/>
          <p:nvPr/>
        </p:nvGrpSpPr>
        <p:grpSpPr>
          <a:xfrm>
            <a:off x="6646738" y="2130869"/>
            <a:ext cx="1532700" cy="979275"/>
            <a:chOff x="6870363" y="1716225"/>
            <a:chExt cx="1532700" cy="979275"/>
          </a:xfrm>
        </p:grpSpPr>
        <p:sp>
          <p:nvSpPr>
            <p:cNvPr id="591" name="Google Shape;591;p82"/>
            <p:cNvSpPr/>
            <p:nvPr/>
          </p:nvSpPr>
          <p:spPr>
            <a:xfrm>
              <a:off x="6870363" y="1814025"/>
              <a:ext cx="150600" cy="150600"/>
            </a:xfrm>
            <a:prstGeom prst="ellipse">
              <a:avLst/>
            </a:prstGeom>
            <a:solidFill>
              <a:srgbClr val="C539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82"/>
            <p:cNvSpPr/>
            <p:nvPr/>
          </p:nvSpPr>
          <p:spPr>
            <a:xfrm>
              <a:off x="6870363" y="2130563"/>
              <a:ext cx="150600" cy="150600"/>
            </a:xfrm>
            <a:prstGeom prst="ellipse">
              <a:avLst/>
            </a:prstGeom>
            <a:solidFill>
              <a:srgbClr val="3F51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82"/>
            <p:cNvSpPr/>
            <p:nvPr/>
          </p:nvSpPr>
          <p:spPr>
            <a:xfrm>
              <a:off x="6870363" y="2447100"/>
              <a:ext cx="150600" cy="150600"/>
            </a:xfrm>
            <a:prstGeom prst="ellipse">
              <a:avLst/>
            </a:prstGeom>
            <a:solidFill>
              <a:srgbClr val="388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82"/>
            <p:cNvSpPr txBox="1"/>
            <p:nvPr/>
          </p:nvSpPr>
          <p:spPr>
            <a:xfrm>
              <a:off x="7143063" y="171622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objeto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595" name="Google Shape;595;p82"/>
            <p:cNvSpPr txBox="1"/>
            <p:nvPr/>
          </p:nvSpPr>
          <p:spPr>
            <a:xfrm>
              <a:off x="7143063" y="2032775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chave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596" name="Google Shape;596;p82"/>
            <p:cNvSpPr txBox="1"/>
            <p:nvPr/>
          </p:nvSpPr>
          <p:spPr>
            <a:xfrm>
              <a:off x="7143063" y="2349300"/>
              <a:ext cx="1260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pt-BR" sz="1400" u="none" cap="none" strike="noStrike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valor</a:t>
              </a:r>
              <a:endParaRPr b="0" i="0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597" name="Google Shape;597;p82"/>
          <p:cNvSpPr txBox="1"/>
          <p:nvPr/>
        </p:nvSpPr>
        <p:spPr>
          <a:xfrm>
            <a:off x="997450" y="3460950"/>
            <a:ext cx="7138800" cy="1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professores</a:t>
            </a:r>
            <a:r>
              <a:rPr b="0" i="0" lang="pt-BR" sz="18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[1]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i="0" lang="pt-BR" sz="18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8" name="Google Shape;598;p82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323B3F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323B3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9" name="Google Shape;599;p82"/>
          <p:cNvSpPr txBox="1"/>
          <p:nvPr/>
        </p:nvSpPr>
        <p:spPr>
          <a:xfrm>
            <a:off x="365975" y="1103650"/>
            <a:ext cx="7596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900"/>
              <a:buFont typeface="Montserrat"/>
              <a:buChar char="●"/>
            </a:pPr>
            <a: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No seguinte exemplo, temos um array (lista) contendo três objetos</a:t>
            </a:r>
            <a:endParaRPr b="0" i="0" sz="19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83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Array de objetos </a:t>
            </a:r>
            <a:r>
              <a:rPr lang="pt-BR">
                <a:solidFill>
                  <a:srgbClr val="FE7E02"/>
                </a:solidFill>
              </a:rPr>
              <a:t>[{ }]</a:t>
            </a:r>
            <a:endParaRPr>
              <a:solidFill>
                <a:srgbClr val="FE7E02"/>
              </a:solidFill>
            </a:endParaRPr>
          </a:p>
        </p:txBody>
      </p:sp>
      <p:sp>
        <p:nvSpPr>
          <p:cNvPr id="605" name="Google Shape;605;p83"/>
          <p:cNvSpPr txBox="1"/>
          <p:nvPr/>
        </p:nvSpPr>
        <p:spPr>
          <a:xfrm>
            <a:off x="976350" y="194185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professores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endParaRPr b="1" i="0" sz="1800" u="none" cap="none" strike="noStrike">
              <a:solidFill>
                <a:srgbClr val="FE7E0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{nome: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Andrei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modulo: 1},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{nome: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modulo: 2}, 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{nome: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Mina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modulo: 3}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b="1" i="0" sz="1800" u="none" cap="none" strike="noStrike">
              <a:solidFill>
                <a:srgbClr val="FE7E0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6" name="Google Shape;606;p83"/>
          <p:cNvSpPr txBox="1"/>
          <p:nvPr/>
        </p:nvSpPr>
        <p:spPr>
          <a:xfrm>
            <a:off x="997450" y="3460950"/>
            <a:ext cx="7138800" cy="1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professores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[1].nome)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898F9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7" name="Google Shape;607;p83"/>
          <p:cNvSpPr txBox="1"/>
          <p:nvPr/>
        </p:nvSpPr>
        <p:spPr>
          <a:xfrm>
            <a:off x="365975" y="1103650"/>
            <a:ext cx="7636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900"/>
              <a:buFont typeface="Montserrat"/>
              <a:buChar char="●"/>
            </a:pPr>
            <a: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No seguinte exemplo, temos um </a:t>
            </a:r>
            <a:r>
              <a:rPr b="1" i="0" lang="pt-BR" sz="19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array</a:t>
            </a:r>
            <a: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(lista) contendo três objetos</a:t>
            </a:r>
            <a:endParaRPr b="0" i="0" sz="19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08" name="Google Shape;608;p83"/>
          <p:cNvCxnSpPr/>
          <p:nvPr/>
        </p:nvCxnSpPr>
        <p:spPr>
          <a:xfrm flipH="1">
            <a:off x="4223700" y="1513375"/>
            <a:ext cx="929700" cy="6135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84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Array de objetos </a:t>
            </a:r>
            <a:r>
              <a:rPr lang="pt-BR">
                <a:solidFill>
                  <a:srgbClr val="FE7E02"/>
                </a:solidFill>
              </a:rPr>
              <a:t>[{ }]</a:t>
            </a:r>
            <a:endParaRPr>
              <a:solidFill>
                <a:srgbClr val="FE7E02"/>
              </a:solidFill>
            </a:endParaRPr>
          </a:p>
        </p:txBody>
      </p:sp>
      <p:sp>
        <p:nvSpPr>
          <p:cNvPr id="614" name="Google Shape;614;p84"/>
          <p:cNvSpPr txBox="1"/>
          <p:nvPr/>
        </p:nvSpPr>
        <p:spPr>
          <a:xfrm>
            <a:off x="976350" y="194185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professores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[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Andrei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modulo: 1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modulo: 2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Mina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modulo: 3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i="0" sz="1800" u="none" cap="none" strike="noStrike">
              <a:solidFill>
                <a:srgbClr val="FE7E0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15" name="Google Shape;615;p84"/>
          <p:cNvSpPr txBox="1"/>
          <p:nvPr/>
        </p:nvSpPr>
        <p:spPr>
          <a:xfrm>
            <a:off x="365975" y="1103650"/>
            <a:ext cx="7547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900"/>
              <a:buFont typeface="Montserrat"/>
              <a:buChar char="●"/>
            </a:pPr>
            <a: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No seguinte exemplo, temos um array (lista) contendo </a:t>
            </a:r>
            <a:r>
              <a:rPr b="1" i="0" lang="pt-BR" sz="19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três objetos</a:t>
            </a:r>
            <a:endParaRPr b="1" i="0" sz="19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6" name="Google Shape;616;p84"/>
          <p:cNvSpPr txBox="1"/>
          <p:nvPr/>
        </p:nvSpPr>
        <p:spPr>
          <a:xfrm>
            <a:off x="997450" y="3460950"/>
            <a:ext cx="7138800" cy="1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professores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[1].nome)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898F9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17" name="Google Shape;617;p84"/>
          <p:cNvCxnSpPr/>
          <p:nvPr/>
        </p:nvCxnSpPr>
        <p:spPr>
          <a:xfrm>
            <a:off x="524250" y="1671650"/>
            <a:ext cx="9900" cy="14640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8" name="Google Shape;618;p84"/>
          <p:cNvCxnSpPr/>
          <p:nvPr/>
        </p:nvCxnSpPr>
        <p:spPr>
          <a:xfrm>
            <a:off x="524250" y="1671650"/>
            <a:ext cx="306600" cy="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9" name="Google Shape;619;p84"/>
          <p:cNvCxnSpPr/>
          <p:nvPr/>
        </p:nvCxnSpPr>
        <p:spPr>
          <a:xfrm>
            <a:off x="524250" y="3135650"/>
            <a:ext cx="603300" cy="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20" name="Google Shape;620;p84"/>
          <p:cNvCxnSpPr/>
          <p:nvPr/>
        </p:nvCxnSpPr>
        <p:spPr>
          <a:xfrm>
            <a:off x="524250" y="2810350"/>
            <a:ext cx="603300" cy="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621" name="Google Shape;621;p84"/>
          <p:cNvCxnSpPr/>
          <p:nvPr/>
        </p:nvCxnSpPr>
        <p:spPr>
          <a:xfrm>
            <a:off x="534150" y="2485050"/>
            <a:ext cx="603300" cy="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85"/>
          <p:cNvSpPr txBox="1"/>
          <p:nvPr>
            <p:ph type="title"/>
          </p:nvPr>
        </p:nvSpPr>
        <p:spPr>
          <a:xfrm>
            <a:off x="311650" y="127450"/>
            <a:ext cx="85773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Array de objetos </a:t>
            </a:r>
            <a:r>
              <a:rPr lang="pt-BR">
                <a:solidFill>
                  <a:srgbClr val="FE7E02"/>
                </a:solidFill>
              </a:rPr>
              <a:t>[{ }]</a:t>
            </a:r>
            <a:endParaRPr>
              <a:solidFill>
                <a:srgbClr val="FE7E02"/>
              </a:solidFill>
            </a:endParaRPr>
          </a:p>
        </p:txBody>
      </p:sp>
      <p:sp>
        <p:nvSpPr>
          <p:cNvPr id="627" name="Google Shape;627;p85"/>
          <p:cNvSpPr txBox="1"/>
          <p:nvPr/>
        </p:nvSpPr>
        <p:spPr>
          <a:xfrm>
            <a:off x="976350" y="1941850"/>
            <a:ext cx="7191300" cy="26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professores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= [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{nome: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Andrei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modulo: 1},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{nome: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modulo: 2}, 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{nome: "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Mina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modulo: 3}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8" name="Google Shape;628;p85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9" name="Google Shape;629;p85"/>
          <p:cNvSpPr txBox="1"/>
          <p:nvPr/>
        </p:nvSpPr>
        <p:spPr>
          <a:xfrm>
            <a:off x="365975" y="1103650"/>
            <a:ext cx="80418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900"/>
              <a:buFont typeface="Montserrat"/>
              <a:buChar char="●"/>
            </a:pPr>
            <a: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Acessamos o objeto através da </a:t>
            </a:r>
            <a:r>
              <a:rPr b="1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posição </a:t>
            </a:r>
            <a: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(index) que se encontra no array</a:t>
            </a:r>
            <a:endParaRPr b="0" i="0" sz="19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0" name="Google Shape;630;p85"/>
          <p:cNvSpPr txBox="1"/>
          <p:nvPr/>
        </p:nvSpPr>
        <p:spPr>
          <a:xfrm>
            <a:off x="997450" y="3460950"/>
            <a:ext cx="7138800" cy="1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lang="pt-BR" sz="18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professores</a:t>
            </a:r>
            <a:r>
              <a:rPr b="1" i="0" lang="pt-BR" sz="18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[1]</a:t>
            </a:r>
            <a:r>
              <a:rPr b="0" i="0" lang="pt-BR" sz="18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.nome) </a:t>
            </a:r>
            <a:r>
              <a:rPr b="0" i="0" lang="pt-BR" sz="1800" u="none" cap="none" strike="noStrike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//</a:t>
            </a:r>
            <a:r>
              <a:rPr lang="pt-BR" sz="1800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600" u="none" cap="none" strike="noStrike">
                <a:solidFill>
                  <a:srgbClr val="93C47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600" u="none" cap="none" strike="noStrike">
              <a:solidFill>
                <a:srgbClr val="93C47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898F9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1" name="Google Shape;631;p85"/>
          <p:cNvSpPr txBox="1"/>
          <p:nvPr/>
        </p:nvSpPr>
        <p:spPr>
          <a:xfrm>
            <a:off x="6255775" y="3110825"/>
            <a:ext cx="1929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3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posição do array que o objeto se encontra</a:t>
            </a:r>
            <a:endParaRPr b="1" i="0" sz="13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32" name="Google Shape;632;p85"/>
          <p:cNvGrpSpPr/>
          <p:nvPr/>
        </p:nvGrpSpPr>
        <p:grpSpPr>
          <a:xfrm>
            <a:off x="4442424" y="3460950"/>
            <a:ext cx="1929096" cy="334200"/>
            <a:chOff x="2187098" y="2934675"/>
            <a:chExt cx="2126663" cy="334200"/>
          </a:xfrm>
        </p:grpSpPr>
        <p:cxnSp>
          <p:nvCxnSpPr>
            <p:cNvPr id="633" name="Google Shape;633;p85"/>
            <p:cNvCxnSpPr/>
            <p:nvPr/>
          </p:nvCxnSpPr>
          <p:spPr>
            <a:xfrm>
              <a:off x="2187098" y="2934675"/>
              <a:ext cx="300" cy="3342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4" name="Google Shape;634;p85"/>
            <p:cNvCxnSpPr/>
            <p:nvPr/>
          </p:nvCxnSpPr>
          <p:spPr>
            <a:xfrm>
              <a:off x="2187361" y="2934675"/>
              <a:ext cx="2126400" cy="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86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000"/>
              <a:t>Adicionando propriedades </a:t>
            </a:r>
            <a:endParaRPr sz="400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87"/>
          <p:cNvSpPr txBox="1"/>
          <p:nvPr>
            <p:ph idx="1" type="subTitle"/>
          </p:nvPr>
        </p:nvSpPr>
        <p:spPr>
          <a:xfrm>
            <a:off x="311700" y="1027450"/>
            <a:ext cx="8211600" cy="25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100"/>
              <a:buFont typeface="Montserrat"/>
              <a:buChar char="●"/>
            </a:pPr>
            <a:r>
              <a:rPr lang="pt-BR" sz="2100">
                <a:solidFill>
                  <a:srgbClr val="46535B"/>
                </a:solidFill>
              </a:rPr>
              <a:t>Para </a:t>
            </a:r>
            <a:r>
              <a:rPr b="1" lang="pt-BR" sz="2100"/>
              <a:t>adicionar propriedades</a:t>
            </a:r>
            <a:r>
              <a:rPr lang="pt-BR" sz="2100">
                <a:solidFill>
                  <a:srgbClr val="46535B"/>
                </a:solidFill>
              </a:rPr>
              <a:t> </a:t>
            </a:r>
            <a:r>
              <a:rPr lang="pt-BR" sz="2100"/>
              <a:t>a</a:t>
            </a:r>
            <a:r>
              <a:rPr lang="pt-BR" sz="2100">
                <a:solidFill>
                  <a:srgbClr val="46535B"/>
                </a:solidFill>
              </a:rPr>
              <a:t>os objetos, </a:t>
            </a:r>
            <a:r>
              <a:rPr lang="pt-BR" sz="2100"/>
              <a:t>podemos usar notação de ponto ou colchetes</a:t>
            </a:r>
            <a:endParaRPr sz="21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/>
          </a:p>
          <a:p>
            <a:pPr indent="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pt-BR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curso</a:t>
            </a:r>
            <a:r>
              <a:rPr lang="pt-BR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		</a:t>
            </a:r>
            <a:r>
              <a:rPr lang="pt-BR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lang="pt-BR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pt-BR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"Frontend"</a:t>
            </a:r>
            <a:r>
              <a:rPr lang="pt-BR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		</a:t>
            </a:r>
            <a:r>
              <a:rPr lang="pt-BR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linguagens</a:t>
            </a:r>
            <a:r>
              <a:rPr lang="pt-BR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pt-BR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["JS", "CSS", "HTML"]</a:t>
            </a:r>
            <a:endParaRPr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Notação de ponto:   </a:t>
            </a:r>
            <a:r>
              <a:rPr lang="pt-BR" sz="16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curso</a:t>
            </a: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numeroEstudantes</a:t>
            </a:r>
            <a:r>
              <a:rPr lang="pt-BR" sz="1600"/>
              <a:t> </a:t>
            </a: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= </a:t>
            </a:r>
            <a:r>
              <a:rPr lang="pt-BR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50</a:t>
            </a:r>
            <a:r>
              <a:rPr lang="pt-BR" sz="1600">
                <a:solidFill>
                  <a:srgbClr val="388E3C"/>
                </a:solidFill>
              </a:rPr>
              <a:t> </a:t>
            </a:r>
            <a:endParaRPr sz="1600">
              <a:solidFill>
                <a:srgbClr val="388E3C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Notação de colchetes:   </a:t>
            </a:r>
            <a:r>
              <a:rPr lang="pt-BR" sz="16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curso</a:t>
            </a: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lang="pt-BR" sz="16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'numeroEstudantes'</a:t>
            </a: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] = </a:t>
            </a:r>
            <a:r>
              <a:rPr lang="pt-BR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50</a:t>
            </a:r>
            <a:endParaRPr sz="1600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45" name="Google Shape;645;p87"/>
          <p:cNvSpPr txBox="1"/>
          <p:nvPr>
            <p:ph type="title"/>
          </p:nvPr>
        </p:nvSpPr>
        <p:spPr>
          <a:xfrm>
            <a:off x="311650" y="127450"/>
            <a:ext cx="86268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Adicionando propriedades </a:t>
            </a:r>
            <a:r>
              <a:rPr lang="pt-BR">
                <a:solidFill>
                  <a:srgbClr val="3F51B5"/>
                </a:solidFill>
              </a:rPr>
              <a:t>🔧</a:t>
            </a:r>
            <a:endParaRPr sz="2500">
              <a:solidFill>
                <a:srgbClr val="3F51B5"/>
              </a:solidFill>
            </a:endParaRPr>
          </a:p>
        </p:txBody>
      </p:sp>
      <p:sp>
        <p:nvSpPr>
          <p:cNvPr id="646" name="Google Shape;646;p87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88"/>
          <p:cNvSpPr txBox="1"/>
          <p:nvPr>
            <p:ph idx="4294967295" type="subTitle"/>
          </p:nvPr>
        </p:nvSpPr>
        <p:spPr>
          <a:xfrm>
            <a:off x="311650" y="1056700"/>
            <a:ext cx="8006100" cy="3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6535B"/>
              </a:buClr>
              <a:buSzPts val="1900"/>
              <a:buFont typeface="Montserrat"/>
              <a:buChar char="●"/>
            </a:pPr>
            <a:r>
              <a:rPr b="1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Adicione</a:t>
            </a:r>
            <a: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ao objeto do exercício 1 uma lista com os nomes dos personagens do filme.</a:t>
            </a:r>
            <a:b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9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900"/>
              <a:buFont typeface="Montserrat"/>
              <a:buChar char="●"/>
            </a:pPr>
            <a:r>
              <a:rPr b="1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Acesse </a:t>
            </a:r>
            <a: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b="1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imprima</a:t>
            </a:r>
            <a: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no console cada pessoa do elenco junto com seu respectivo personagem </a:t>
            </a:r>
            <a:b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9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900"/>
              <a:buFont typeface="Montserrat"/>
              <a:buChar char="●"/>
            </a:pPr>
            <a:r>
              <a:rPr b="1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Altere</a:t>
            </a:r>
            <a: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a primeira pessoa do elenco por "Xuxa".</a:t>
            </a:r>
            <a:b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9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900"/>
              <a:buFont typeface="Montserrat"/>
              <a:buChar char="●"/>
            </a:pPr>
            <a:r>
              <a:rPr b="1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Imprima</a:t>
            </a:r>
            <a:r>
              <a:rPr b="0" i="0" lang="pt-BR" sz="19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no console todas as propriedades do objeto.</a:t>
            </a:r>
            <a:endParaRPr b="0" i="0" sz="19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2" name="Google Shape;652;p88"/>
          <p:cNvSpPr txBox="1"/>
          <p:nvPr>
            <p:ph type="title"/>
          </p:nvPr>
        </p:nvSpPr>
        <p:spPr>
          <a:xfrm>
            <a:off x="311650" y="134925"/>
            <a:ext cx="73446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000">
                <a:solidFill>
                  <a:srgbClr val="46535B"/>
                </a:solidFill>
              </a:rPr>
              <a:t>Exercício </a:t>
            </a:r>
            <a:r>
              <a:rPr lang="pt-BR"/>
              <a:t>3</a:t>
            </a:r>
            <a:endParaRPr sz="3000">
              <a:solidFill>
                <a:srgbClr val="46535B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5"/>
          <p:cNvSpPr txBox="1"/>
          <p:nvPr>
            <p:ph idx="1" type="subTitle"/>
          </p:nvPr>
        </p:nvSpPr>
        <p:spPr>
          <a:xfrm>
            <a:off x="311700" y="1027450"/>
            <a:ext cx="5145600" cy="24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lang="pt-BR" sz="2200">
                <a:solidFill>
                  <a:srgbClr val="46535B"/>
                </a:solidFill>
              </a:rPr>
              <a:t>Objeto é uma </a:t>
            </a:r>
            <a:r>
              <a:rPr b="1" lang="pt-BR" sz="2200">
                <a:solidFill>
                  <a:srgbClr val="46535B"/>
                </a:solidFill>
              </a:rPr>
              <a:t>estrutura</a:t>
            </a:r>
            <a:r>
              <a:rPr lang="pt-BR" sz="2200">
                <a:solidFill>
                  <a:srgbClr val="46535B"/>
                </a:solidFill>
              </a:rPr>
              <a:t> análoga a um dicionário. Buscamos a </a:t>
            </a:r>
            <a:r>
              <a:rPr b="1" lang="pt-BR" sz="2200">
                <a:solidFill>
                  <a:srgbClr val="46535B"/>
                </a:solidFill>
              </a:rPr>
              <a:t>definição</a:t>
            </a:r>
            <a:r>
              <a:rPr lang="pt-BR" sz="2200">
                <a:solidFill>
                  <a:srgbClr val="46535B"/>
                </a:solidFill>
              </a:rPr>
              <a:t> da palavra por meio do seu nome (</a:t>
            </a:r>
            <a:r>
              <a:rPr b="1" lang="pt-BR" sz="2200">
                <a:solidFill>
                  <a:srgbClr val="46535B"/>
                </a:solidFill>
              </a:rPr>
              <a:t>identificador</a:t>
            </a:r>
            <a:r>
              <a:rPr lang="pt-BR" sz="2200">
                <a:solidFill>
                  <a:srgbClr val="46535B"/>
                </a:solidFill>
              </a:rPr>
              <a:t>) </a:t>
            </a:r>
            <a:br>
              <a:rPr lang="pt-BR" sz="2200">
                <a:solidFill>
                  <a:srgbClr val="46535B"/>
                </a:solidFill>
              </a:rPr>
            </a:br>
            <a:endParaRPr sz="2200">
              <a:solidFill>
                <a:srgbClr val="46535B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Char char="●"/>
            </a:pPr>
            <a:r>
              <a:rPr lang="pt-BR" sz="2200">
                <a:solidFill>
                  <a:srgbClr val="46535B"/>
                </a:solidFill>
              </a:rPr>
              <a:t>Assim como array está para listas, objeto está para um dicionário de definições</a:t>
            </a:r>
            <a:endParaRPr sz="2200">
              <a:solidFill>
                <a:srgbClr val="46535B"/>
              </a:solidFill>
            </a:endParaRPr>
          </a:p>
        </p:txBody>
      </p:sp>
      <p:sp>
        <p:nvSpPr>
          <p:cNvPr id="157" name="Google Shape;157;p35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Estruturas</a:t>
            </a:r>
            <a:endParaRPr/>
          </a:p>
        </p:txBody>
      </p:sp>
      <p:pic>
        <p:nvPicPr>
          <p:cNvPr id="158" name="Google Shape;158;p35"/>
          <p:cNvPicPr preferRelativeResize="0"/>
          <p:nvPr/>
        </p:nvPicPr>
        <p:blipFill rotWithShape="1">
          <a:blip r:embed="rId3">
            <a:alphaModFix/>
          </a:blip>
          <a:srcRect b="0" l="24488" r="10297" t="0"/>
          <a:stretch/>
        </p:blipFill>
        <p:spPr>
          <a:xfrm>
            <a:off x="5644425" y="1274725"/>
            <a:ext cx="2642623" cy="25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5"/>
          <p:cNvSpPr/>
          <p:nvPr/>
        </p:nvSpPr>
        <p:spPr>
          <a:xfrm>
            <a:off x="5870675" y="2405266"/>
            <a:ext cx="944400" cy="293700"/>
          </a:xfrm>
          <a:prstGeom prst="rect">
            <a:avLst/>
          </a:prstGeom>
          <a:noFill/>
          <a:ln cap="flat" cmpd="sng" w="38100">
            <a:solidFill>
              <a:srgbClr val="FE7E0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35"/>
          <p:cNvSpPr txBox="1"/>
          <p:nvPr/>
        </p:nvSpPr>
        <p:spPr>
          <a:xfrm>
            <a:off x="5686988" y="3916275"/>
            <a:ext cx="2557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objeto é o dicionário e as palavras são as propriedades com seus respectivos valores</a:t>
            </a:r>
            <a:endParaRPr b="0" i="0" sz="1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89"/>
          <p:cNvSpPr txBox="1"/>
          <p:nvPr>
            <p:ph type="title"/>
          </p:nvPr>
        </p:nvSpPr>
        <p:spPr>
          <a:xfrm>
            <a:off x="3085425" y="277261"/>
            <a:ext cx="5809800" cy="41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pt-BR"/>
              <a:t>Fixação</a:t>
            </a:r>
            <a:endParaRPr sz="2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/>
          </a:p>
          <a:p>
            <a:pPr indent="-3492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6535B"/>
              </a:buClr>
              <a:buSzPts val="1900"/>
              <a:buFont typeface="Montserrat"/>
              <a:buChar char="●"/>
            </a:pPr>
            <a:r>
              <a:rPr lang="pt-BR" sz="1900"/>
              <a:t>Propriedades de objetos também podem ser arrays ou até mesmo outros objetos</a:t>
            </a:r>
            <a:endParaRPr b="1" sz="1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900"/>
              <a:buFont typeface="Montserrat"/>
              <a:buChar char="●"/>
            </a:pPr>
            <a:r>
              <a:rPr lang="pt-BR" sz="1900"/>
              <a:t>Para acessar esses valores seguimos o caminho, usando a notação de pontos (ou colchetes) e a posição dos elementos no array (ex: [0])</a:t>
            </a:r>
            <a:endParaRPr sz="1600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90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000"/>
              <a:t>Espalhamento ou Spread</a:t>
            </a:r>
            <a:endParaRPr sz="40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91"/>
          <p:cNvSpPr txBox="1"/>
          <p:nvPr>
            <p:ph idx="1" type="subTitle"/>
          </p:nvPr>
        </p:nvSpPr>
        <p:spPr>
          <a:xfrm>
            <a:off x="311700" y="1103650"/>
            <a:ext cx="81729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lang="pt-BR" sz="2200"/>
              <a:t>Existe uma sintaxe interessante, através da qual conseguimos realizar uma </a:t>
            </a:r>
            <a:r>
              <a:rPr b="1" lang="pt-BR" sz="2200"/>
              <a:t>cópia de um objeto (ou array) inteiro</a:t>
            </a:r>
            <a:br>
              <a:rPr b="1" lang="pt-BR" sz="2200"/>
            </a:br>
            <a:endParaRPr b="1"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lang="pt-BR" sz="2200"/>
              <a:t>Feita essa cópia, podemos manipular ela da maneira que quisermos (ex: mudar ou adicionar propriedades)</a:t>
            </a:r>
            <a:endParaRPr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lang="pt-BR" sz="2200"/>
              <a:t>Essa sintaxe é chamada de </a:t>
            </a:r>
            <a:r>
              <a:rPr b="1" lang="pt-BR" sz="2200"/>
              <a:t>espalhamento (ou spread)</a:t>
            </a:r>
            <a:endParaRPr sz="2200"/>
          </a:p>
        </p:txBody>
      </p:sp>
      <p:sp>
        <p:nvSpPr>
          <p:cNvPr id="668" name="Google Shape;668;p91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Espalhamento ou spread </a:t>
            </a:r>
            <a:r>
              <a:rPr lang="pt-BR" sz="3400">
                <a:solidFill>
                  <a:srgbClr val="FE7E02"/>
                </a:solidFill>
              </a:rPr>
              <a:t>…</a:t>
            </a:r>
            <a:r>
              <a:rPr lang="pt-BR"/>
              <a:t> 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92"/>
          <p:cNvSpPr txBox="1"/>
          <p:nvPr/>
        </p:nvSpPr>
        <p:spPr>
          <a:xfrm>
            <a:off x="595775" y="2194525"/>
            <a:ext cx="44028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usuario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Prof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25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email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6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3"/>
              </a:rPr>
              <a:t>prof</a:t>
            </a:r>
            <a:r>
              <a:rPr b="0" i="0" lang="pt-BR" sz="1600" u="sng" cap="none" strike="noStrike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4"/>
              </a:rPr>
              <a:t>@</a:t>
            </a:r>
            <a:r>
              <a:rPr lang="pt-BR" sz="16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5"/>
              </a:rPr>
              <a:t>senacrs</a:t>
            </a:r>
            <a:r>
              <a:rPr b="0" i="0" lang="pt-BR" sz="1600" u="sng" cap="none" strike="noStrike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6"/>
              </a:rPr>
              <a:t>.com.br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',</a:t>
            </a:r>
            <a:endParaRPr b="0" i="0" sz="16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cidade</a:t>
            </a:r>
            <a:r>
              <a:rPr b="0" i="0" lang="pt-BR" sz="1600" u="none" cap="none" strike="noStrike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‘São Paulo’</a:t>
            </a:r>
            <a:endParaRPr b="0" i="0" sz="16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4" name="Google Shape;674;p92"/>
          <p:cNvSpPr txBox="1"/>
          <p:nvPr>
            <p:ph idx="1" type="subTitle"/>
          </p:nvPr>
        </p:nvSpPr>
        <p:spPr>
          <a:xfrm>
            <a:off x="290975" y="1103675"/>
            <a:ext cx="82653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Char char="●"/>
            </a:pPr>
            <a:r>
              <a:rPr lang="pt-BR" sz="2000"/>
              <a:t>Abaixo, copiamos o usuario e sobrescrevemos as propriedades nome e idade com novos valores</a:t>
            </a:r>
            <a:endParaRPr/>
          </a:p>
        </p:txBody>
      </p:sp>
      <p:sp>
        <p:nvSpPr>
          <p:cNvPr id="675" name="Google Shape;675;p92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Espalhamento ou spread </a:t>
            </a:r>
            <a:r>
              <a:rPr lang="pt-BR" sz="3400">
                <a:solidFill>
                  <a:srgbClr val="FE7E02"/>
                </a:solidFill>
              </a:rPr>
              <a:t>…</a:t>
            </a:r>
            <a:r>
              <a:rPr lang="pt-BR"/>
              <a:t> </a:t>
            </a:r>
            <a:endParaRPr/>
          </a:p>
        </p:txBody>
      </p:sp>
      <p:sp>
        <p:nvSpPr>
          <p:cNvPr id="676" name="Google Shape;676;p92"/>
          <p:cNvSpPr txBox="1"/>
          <p:nvPr/>
        </p:nvSpPr>
        <p:spPr>
          <a:xfrm>
            <a:off x="1370975" y="2326850"/>
            <a:ext cx="35355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7" name="Google Shape;677;p92"/>
          <p:cNvSpPr txBox="1"/>
          <p:nvPr/>
        </p:nvSpPr>
        <p:spPr>
          <a:xfrm>
            <a:off x="5069925" y="2209350"/>
            <a:ext cx="36738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novoUsuario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...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usuario,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‘João’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28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	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93"/>
          <p:cNvSpPr txBox="1"/>
          <p:nvPr/>
        </p:nvSpPr>
        <p:spPr>
          <a:xfrm>
            <a:off x="595775" y="2194525"/>
            <a:ext cx="42738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usuario = {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'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25,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email: '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@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senacrs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.com.br'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cidade: ‘São Paulo’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83" name="Google Shape;683;p93"/>
          <p:cNvSpPr txBox="1"/>
          <p:nvPr>
            <p:ph idx="1" type="subTitle"/>
          </p:nvPr>
        </p:nvSpPr>
        <p:spPr>
          <a:xfrm>
            <a:off x="367175" y="1103675"/>
            <a:ext cx="75957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300"/>
              <a:buChar char="●"/>
            </a:pPr>
            <a:r>
              <a:rPr lang="pt-BR" sz="2300"/>
              <a:t>O spread é simbolizado por três pontos</a:t>
            </a:r>
            <a:endParaRPr sz="2100"/>
          </a:p>
        </p:txBody>
      </p:sp>
      <p:sp>
        <p:nvSpPr>
          <p:cNvPr id="684" name="Google Shape;684;p93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Espalhamento ou spread </a:t>
            </a:r>
            <a:r>
              <a:rPr lang="pt-BR" sz="3400">
                <a:solidFill>
                  <a:srgbClr val="FE7E02"/>
                </a:solidFill>
              </a:rPr>
              <a:t>…</a:t>
            </a:r>
            <a:r>
              <a:rPr lang="pt-BR"/>
              <a:t> </a:t>
            </a:r>
            <a:endParaRPr/>
          </a:p>
        </p:txBody>
      </p:sp>
      <p:sp>
        <p:nvSpPr>
          <p:cNvPr id="685" name="Google Shape;685;p93"/>
          <p:cNvSpPr txBox="1"/>
          <p:nvPr/>
        </p:nvSpPr>
        <p:spPr>
          <a:xfrm>
            <a:off x="1370975" y="2326850"/>
            <a:ext cx="353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6" name="Google Shape;686;p93"/>
          <p:cNvSpPr txBox="1"/>
          <p:nvPr/>
        </p:nvSpPr>
        <p:spPr>
          <a:xfrm>
            <a:off x="5069925" y="2209350"/>
            <a:ext cx="36738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novoUsuario = {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...usuario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	nome: ‘João’,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idade: 28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	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898F9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7" name="Google Shape;687;p93"/>
          <p:cNvSpPr txBox="1"/>
          <p:nvPr/>
        </p:nvSpPr>
        <p:spPr>
          <a:xfrm>
            <a:off x="7005925" y="1318475"/>
            <a:ext cx="19125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2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copiando propriedades do objeto usuario</a:t>
            </a:r>
            <a:endParaRPr b="1" i="0" sz="12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88" name="Google Shape;688;p93"/>
          <p:cNvGrpSpPr/>
          <p:nvPr/>
        </p:nvGrpSpPr>
        <p:grpSpPr>
          <a:xfrm>
            <a:off x="6918400" y="2065975"/>
            <a:ext cx="1191000" cy="633600"/>
            <a:chOff x="6918400" y="2065975"/>
            <a:chExt cx="1191000" cy="633600"/>
          </a:xfrm>
        </p:grpSpPr>
        <p:cxnSp>
          <p:nvCxnSpPr>
            <p:cNvPr id="689" name="Google Shape;689;p93"/>
            <p:cNvCxnSpPr/>
            <p:nvPr/>
          </p:nvCxnSpPr>
          <p:spPr>
            <a:xfrm rot="10800000">
              <a:off x="6918400" y="2686500"/>
              <a:ext cx="1191000" cy="72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690" name="Google Shape;690;p93"/>
            <p:cNvCxnSpPr/>
            <p:nvPr/>
          </p:nvCxnSpPr>
          <p:spPr>
            <a:xfrm rot="10800000">
              <a:off x="8106100" y="2065975"/>
              <a:ext cx="3300" cy="6336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94"/>
          <p:cNvSpPr txBox="1"/>
          <p:nvPr/>
        </p:nvSpPr>
        <p:spPr>
          <a:xfrm>
            <a:off x="595775" y="2194525"/>
            <a:ext cx="42738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usuario = {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nome: '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',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idade: 25,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email: '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prof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@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senacrs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.com.br'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cidade: ‘São Paulo’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6" name="Google Shape;696;p94"/>
          <p:cNvSpPr txBox="1"/>
          <p:nvPr>
            <p:ph idx="1" type="subTitle"/>
          </p:nvPr>
        </p:nvSpPr>
        <p:spPr>
          <a:xfrm>
            <a:off x="367175" y="1103675"/>
            <a:ext cx="82377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300"/>
              <a:buChar char="●"/>
            </a:pPr>
            <a:r>
              <a:rPr lang="pt-BR" sz="2300"/>
              <a:t>Propriedades com mesmo nome são sobrescritas</a:t>
            </a:r>
            <a:endParaRPr sz="2100"/>
          </a:p>
        </p:txBody>
      </p:sp>
      <p:sp>
        <p:nvSpPr>
          <p:cNvPr id="697" name="Google Shape;697;p94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Espalhamento ou spread </a:t>
            </a:r>
            <a:r>
              <a:rPr lang="pt-BR" sz="3400">
                <a:solidFill>
                  <a:srgbClr val="FE7E02"/>
                </a:solidFill>
              </a:rPr>
              <a:t>…</a:t>
            </a:r>
            <a:r>
              <a:rPr lang="pt-BR"/>
              <a:t> </a:t>
            </a:r>
            <a:endParaRPr/>
          </a:p>
        </p:txBody>
      </p:sp>
      <p:sp>
        <p:nvSpPr>
          <p:cNvPr id="698" name="Google Shape;698;p94"/>
          <p:cNvSpPr txBox="1"/>
          <p:nvPr/>
        </p:nvSpPr>
        <p:spPr>
          <a:xfrm>
            <a:off x="1370975" y="2326850"/>
            <a:ext cx="353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9" name="Google Shape;699;p94"/>
          <p:cNvSpPr txBox="1"/>
          <p:nvPr/>
        </p:nvSpPr>
        <p:spPr>
          <a:xfrm>
            <a:off x="5069925" y="2209350"/>
            <a:ext cx="36738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novoUsuario = {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   ...usuario,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	nome: ‘João’,</a:t>
            </a:r>
            <a:endParaRPr b="1" i="0" sz="1600" u="none" cap="none" strike="noStrike">
              <a:solidFill>
                <a:srgbClr val="FE7E0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idade: 28</a:t>
            </a:r>
            <a:endParaRPr b="1" i="0" sz="1600" u="none" cap="none" strike="noStrike">
              <a:solidFill>
                <a:srgbClr val="FE7E0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}	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898F9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00" name="Google Shape;700;p94"/>
          <p:cNvCxnSpPr/>
          <p:nvPr/>
        </p:nvCxnSpPr>
        <p:spPr>
          <a:xfrm flipH="1" rot="10800000">
            <a:off x="6026750" y="3305175"/>
            <a:ext cx="1800" cy="405900"/>
          </a:xfrm>
          <a:prstGeom prst="straightConnector1">
            <a:avLst/>
          </a:prstGeom>
          <a:noFill/>
          <a:ln cap="flat" cmpd="sng" w="19050">
            <a:solidFill>
              <a:srgbClr val="FE7E0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01" name="Google Shape;701;p94"/>
          <p:cNvSpPr txBox="1"/>
          <p:nvPr/>
        </p:nvSpPr>
        <p:spPr>
          <a:xfrm>
            <a:off x="4892600" y="3634875"/>
            <a:ext cx="24408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200" u="none" cap="none" strike="noStrike">
                <a:solidFill>
                  <a:srgbClr val="FE7E02"/>
                </a:solidFill>
                <a:latin typeface="Montserrat"/>
                <a:ea typeface="Montserrat"/>
                <a:cs typeface="Montserrat"/>
                <a:sym typeface="Montserrat"/>
              </a:rPr>
              <a:t>propriedades com nomes iguais adicionadas por último são sobrescritas</a:t>
            </a:r>
            <a:endParaRPr b="1" i="0" sz="1200" u="none" cap="none" strike="noStrike">
              <a:solidFill>
                <a:srgbClr val="FE7E0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95"/>
          <p:cNvSpPr txBox="1"/>
          <p:nvPr/>
        </p:nvSpPr>
        <p:spPr>
          <a:xfrm>
            <a:off x="395025" y="2194525"/>
            <a:ext cx="42738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5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pt-BR" sz="15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usuario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5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5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5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5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Prof</a:t>
            </a:r>
            <a:r>
              <a:rPr b="0" i="0" lang="pt-BR" sz="15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5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5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5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25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5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0" i="0" lang="pt-BR" sz="15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email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5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5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prof</a:t>
            </a:r>
            <a:r>
              <a:rPr b="0" i="0" lang="pt-BR" sz="15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@</a:t>
            </a:r>
            <a:r>
              <a:rPr lang="pt-BR" sz="15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senacrs</a:t>
            </a:r>
            <a:r>
              <a:rPr b="0" i="0" lang="pt-BR" sz="15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.com.br',</a:t>
            </a:r>
            <a:endParaRPr b="0" i="0" sz="15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 cidade</a:t>
            </a:r>
            <a:r>
              <a:rPr b="0" i="0" lang="pt-BR" sz="1600" u="none" cap="none" strike="noStrike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‘São Paulo’</a:t>
            </a:r>
            <a:endParaRPr b="0" i="0" sz="15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0" i="0" sz="15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7" name="Google Shape;707;p95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Espalhamento ou spread </a:t>
            </a:r>
            <a:r>
              <a:rPr lang="pt-BR" sz="3400">
                <a:solidFill>
                  <a:srgbClr val="FE7E02"/>
                </a:solidFill>
              </a:rPr>
              <a:t>…</a:t>
            </a:r>
            <a:r>
              <a:rPr lang="pt-BR"/>
              <a:t> </a:t>
            </a:r>
            <a:endParaRPr/>
          </a:p>
        </p:txBody>
      </p:sp>
      <p:sp>
        <p:nvSpPr>
          <p:cNvPr id="708" name="Google Shape;708;p95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9" name="Google Shape;709;p95"/>
          <p:cNvSpPr txBox="1"/>
          <p:nvPr/>
        </p:nvSpPr>
        <p:spPr>
          <a:xfrm>
            <a:off x="1218575" y="2326850"/>
            <a:ext cx="353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0" name="Google Shape;710;p95"/>
          <p:cNvSpPr txBox="1"/>
          <p:nvPr/>
        </p:nvSpPr>
        <p:spPr>
          <a:xfrm>
            <a:off x="4603050" y="2125375"/>
            <a:ext cx="52101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b="0" i="0" lang="pt-BR" sz="15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novoUsuario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{</a:t>
            </a:r>
            <a:endParaRPr b="0" i="0" sz="15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b="0" i="0" lang="pt-BR" sz="15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nome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5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‘João’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0" i="0" sz="15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pt-BR" sz="15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idade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5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28,</a:t>
            </a:r>
            <a:endParaRPr b="0" i="0" sz="15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pt-BR" sz="15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 	email</a:t>
            </a: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0" i="0" lang="pt-BR" sz="15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</a:t>
            </a:r>
            <a:r>
              <a:rPr lang="pt-BR" sz="15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prof</a:t>
            </a:r>
            <a:r>
              <a:rPr b="0" i="0" lang="pt-BR" sz="15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@</a:t>
            </a:r>
            <a:r>
              <a:rPr lang="pt-BR" sz="15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senacrs</a:t>
            </a:r>
            <a:r>
              <a:rPr b="0" i="0" lang="pt-BR" sz="15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.com.br',</a:t>
            </a:r>
            <a:endParaRPr b="0" i="0" sz="15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	</a:t>
            </a:r>
            <a:r>
              <a:rPr b="0" i="0" lang="pt-BR" sz="1600" u="none" cap="none" strike="noStrike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cidade</a:t>
            </a:r>
            <a:r>
              <a:rPr b="0" i="0" lang="pt-BR" sz="1600" u="none" cap="none" strike="noStrike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 ‘São Paulo’</a:t>
            </a:r>
            <a:endParaRPr b="0" i="0" sz="1500" u="none" cap="none" strike="noStrike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5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}	</a:t>
            </a:r>
            <a:endParaRPr b="0" i="0" sz="15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96"/>
          <p:cNvSpPr txBox="1"/>
          <p:nvPr>
            <p:ph idx="1" type="subTitle"/>
          </p:nvPr>
        </p:nvSpPr>
        <p:spPr>
          <a:xfrm>
            <a:off x="311700" y="1103650"/>
            <a:ext cx="78324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400"/>
              <a:buChar char="●"/>
            </a:pPr>
            <a:r>
              <a:rPr lang="pt-BR" sz="2400"/>
              <a:t>Copiando arrays</a:t>
            </a:r>
            <a:endParaRPr sz="2200"/>
          </a:p>
        </p:txBody>
      </p:sp>
      <p:sp>
        <p:nvSpPr>
          <p:cNvPr id="716" name="Google Shape;716;p96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Espalhamento ou spread </a:t>
            </a:r>
            <a:r>
              <a:rPr lang="pt-BR" sz="3400">
                <a:solidFill>
                  <a:srgbClr val="FE7E02"/>
                </a:solidFill>
              </a:rPr>
              <a:t>…</a:t>
            </a:r>
            <a:r>
              <a:rPr lang="pt-BR"/>
              <a:t> </a:t>
            </a:r>
            <a:endParaRPr/>
          </a:p>
        </p:txBody>
      </p:sp>
      <p:sp>
        <p:nvSpPr>
          <p:cNvPr id="717" name="Google Shape;717;p96"/>
          <p:cNvSpPr txBox="1"/>
          <p:nvPr/>
        </p:nvSpPr>
        <p:spPr>
          <a:xfrm>
            <a:off x="617625" y="2105000"/>
            <a:ext cx="8044200" cy="27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listaDeNomes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[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pt-BR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Mika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pt-BR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Paula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lang="pt-BR" sz="16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600" u="none" cap="none" strike="noStrike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copiaListaDeNomes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 [...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listaDeNomes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</a:t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copiaListaDeNomes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//["</a:t>
            </a:r>
            <a:r>
              <a:rPr lang="pt-BR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Mika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pt-BR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Paula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pt-BR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"]</a:t>
            </a:r>
            <a:endParaRPr b="0" i="0" sz="1600" u="none" cap="none" strike="noStrike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97"/>
          <p:cNvSpPr txBox="1"/>
          <p:nvPr>
            <p:ph idx="1" type="subTitle"/>
          </p:nvPr>
        </p:nvSpPr>
        <p:spPr>
          <a:xfrm>
            <a:off x="311700" y="1103650"/>
            <a:ext cx="78324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400"/>
              <a:buChar char="●"/>
            </a:pPr>
            <a:r>
              <a:rPr lang="pt-BR" sz="2400"/>
              <a:t>Copiando arrays</a:t>
            </a:r>
            <a:endParaRPr sz="2200"/>
          </a:p>
        </p:txBody>
      </p:sp>
      <p:sp>
        <p:nvSpPr>
          <p:cNvPr id="723" name="Google Shape;723;p97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Espalhamento ou spread </a:t>
            </a:r>
            <a:r>
              <a:rPr lang="pt-BR" sz="3400">
                <a:solidFill>
                  <a:srgbClr val="FE7E02"/>
                </a:solidFill>
              </a:rPr>
              <a:t>…</a:t>
            </a:r>
            <a:r>
              <a:rPr lang="pt-BR"/>
              <a:t> </a:t>
            </a:r>
            <a:endParaRPr/>
          </a:p>
        </p:txBody>
      </p:sp>
      <p:sp>
        <p:nvSpPr>
          <p:cNvPr id="724" name="Google Shape;724;p97"/>
          <p:cNvSpPr txBox="1"/>
          <p:nvPr/>
        </p:nvSpPr>
        <p:spPr>
          <a:xfrm>
            <a:off x="617625" y="2105000"/>
            <a:ext cx="8044200" cy="27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listaDeNomes = ["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Mika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Paula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"]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 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copiaListaDeNomes</a:t>
            </a:r>
            <a:r>
              <a:rPr b="0" i="0" lang="pt-BR" sz="16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b="1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[...listaDeNomes]</a:t>
            </a:r>
            <a:endParaRPr b="1" i="0" sz="1600" u="none" cap="none" strike="noStrike">
              <a:solidFill>
                <a:srgbClr val="FE7E0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copiaListaDeNomes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//["</a:t>
            </a:r>
            <a:r>
              <a:rPr lang="pt-BR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Mika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pt-BR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Paula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pt-BR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"]</a:t>
            </a:r>
            <a:endParaRPr b="0" i="0" sz="1600" u="none" cap="none" strike="noStrike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98"/>
          <p:cNvSpPr txBox="1"/>
          <p:nvPr>
            <p:ph idx="1" type="subTitle"/>
          </p:nvPr>
        </p:nvSpPr>
        <p:spPr>
          <a:xfrm>
            <a:off x="311700" y="1103650"/>
            <a:ext cx="78324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400"/>
              <a:buChar char="●"/>
            </a:pPr>
            <a:r>
              <a:rPr lang="pt-BR" sz="2400"/>
              <a:t>Sobrescrevemos valores através do seu </a:t>
            </a:r>
            <a:r>
              <a:rPr b="1" lang="pt-BR" sz="2400">
                <a:solidFill>
                  <a:srgbClr val="FE7E02"/>
                </a:solidFill>
              </a:rPr>
              <a:t>index</a:t>
            </a:r>
            <a:endParaRPr b="1" sz="2200">
              <a:solidFill>
                <a:srgbClr val="FE7E02"/>
              </a:solidFill>
            </a:endParaRPr>
          </a:p>
        </p:txBody>
      </p:sp>
      <p:sp>
        <p:nvSpPr>
          <p:cNvPr id="730" name="Google Shape;730;p98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Espalhamento ou spread </a:t>
            </a:r>
            <a:r>
              <a:rPr lang="pt-BR" sz="3400">
                <a:solidFill>
                  <a:srgbClr val="FE7E02"/>
                </a:solidFill>
              </a:rPr>
              <a:t>…</a:t>
            </a:r>
            <a:r>
              <a:rPr lang="pt-BR"/>
              <a:t> </a:t>
            </a:r>
            <a:endParaRPr/>
          </a:p>
        </p:txBody>
      </p:sp>
      <p:sp>
        <p:nvSpPr>
          <p:cNvPr id="731" name="Google Shape;731;p98"/>
          <p:cNvSpPr txBox="1"/>
          <p:nvPr/>
        </p:nvSpPr>
        <p:spPr>
          <a:xfrm>
            <a:off x="617625" y="2105000"/>
            <a:ext cx="8044200" cy="27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listaDeNomes = ["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Mika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Paula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pt-BR" sz="1600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"]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898F92"/>
                </a:solidFill>
                <a:latin typeface="Roboto Mono"/>
                <a:ea typeface="Roboto Mono"/>
                <a:cs typeface="Roboto Mono"/>
                <a:sym typeface="Roboto Mono"/>
              </a:rPr>
              <a:t>const copiaListaDeNomes = [...listaDeNomes]</a:t>
            </a:r>
            <a:endParaRPr b="0" i="0" sz="1600" u="none" cap="none" strike="noStrike">
              <a:solidFill>
                <a:srgbClr val="898F9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copiaListaDeNomes</a:t>
            </a:r>
            <a:r>
              <a:rPr b="1" i="0" lang="pt-BR" sz="1600" u="none" cap="none" strike="noStrike">
                <a:solidFill>
                  <a:srgbClr val="FE7E02"/>
                </a:solidFill>
                <a:latin typeface="Roboto Mono"/>
                <a:ea typeface="Roboto Mono"/>
                <a:cs typeface="Roboto Mono"/>
                <a:sym typeface="Roboto Mono"/>
              </a:rPr>
              <a:t>[0]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=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 “</a:t>
            </a:r>
            <a:r>
              <a:rPr lang="pt-BR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endParaRPr b="0" i="0" sz="1600" u="none" cap="none" strike="noStrike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console.log(</a:t>
            </a:r>
            <a:r>
              <a:rPr b="0" i="0" lang="pt-BR" sz="1600" u="none" cap="none" strike="noStrike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copiaListaDeNomes</a:t>
            </a:r>
            <a:r>
              <a:rPr b="0" i="0" lang="pt-BR" sz="16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//["</a:t>
            </a:r>
            <a:r>
              <a:rPr lang="pt-BR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pt-BR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Paula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", "</a:t>
            </a:r>
            <a:r>
              <a:rPr lang="pt-BR" sz="16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Vitor</a:t>
            </a:r>
            <a:r>
              <a:rPr b="0" i="0" lang="pt-BR" sz="16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"]</a:t>
            </a:r>
            <a:endParaRPr b="0" i="0" sz="1600" u="none" cap="none" strike="noStrike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2" name="Google Shape;732;p98"/>
          <p:cNvSpPr txBox="1"/>
          <p:nvPr/>
        </p:nvSpPr>
        <p:spPr>
          <a:xfrm>
            <a:off x="3071900" y="4614925"/>
            <a:ext cx="25698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4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Vamos ver na prática! </a:t>
            </a:r>
            <a:r>
              <a:rPr b="1" i="0" lang="pt-BR" sz="20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🔬</a:t>
            </a:r>
            <a:endParaRPr b="1" i="0" sz="20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33" name="Google Shape;733;p98"/>
          <p:cNvGrpSpPr/>
          <p:nvPr/>
        </p:nvGrpSpPr>
        <p:grpSpPr>
          <a:xfrm>
            <a:off x="2948887" y="1595550"/>
            <a:ext cx="4244498" cy="2049375"/>
            <a:chOff x="2968112" y="1595550"/>
            <a:chExt cx="4225063" cy="2049375"/>
          </a:xfrm>
        </p:grpSpPr>
        <p:cxnSp>
          <p:nvCxnSpPr>
            <p:cNvPr id="734" name="Google Shape;734;p98"/>
            <p:cNvCxnSpPr/>
            <p:nvPr/>
          </p:nvCxnSpPr>
          <p:spPr>
            <a:xfrm rot="10800000">
              <a:off x="2968112" y="3635310"/>
              <a:ext cx="4224016" cy="3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35" name="Google Shape;735;p98"/>
            <p:cNvCxnSpPr/>
            <p:nvPr/>
          </p:nvCxnSpPr>
          <p:spPr>
            <a:xfrm rot="10800000">
              <a:off x="7180575" y="1595550"/>
              <a:ext cx="12600" cy="20397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36" name="Google Shape;736;p98"/>
            <p:cNvCxnSpPr/>
            <p:nvPr/>
          </p:nvCxnSpPr>
          <p:spPr>
            <a:xfrm rot="10800000">
              <a:off x="2977825" y="3451425"/>
              <a:ext cx="0" cy="193500"/>
            </a:xfrm>
            <a:prstGeom prst="straightConnector1">
              <a:avLst/>
            </a:prstGeom>
            <a:noFill/>
            <a:ln cap="flat" cmpd="sng" w="19050">
              <a:solidFill>
                <a:srgbClr val="FE7E0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6"/>
          <p:cNvSpPr txBox="1"/>
          <p:nvPr>
            <p:ph idx="1" type="subTitle"/>
          </p:nvPr>
        </p:nvSpPr>
        <p:spPr>
          <a:xfrm>
            <a:off x="311650" y="1332250"/>
            <a:ext cx="8260800" cy="32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lang="pt-BR" sz="2200"/>
              <a:t>A</a:t>
            </a:r>
            <a:r>
              <a:rPr lang="pt-BR" sz="2200">
                <a:solidFill>
                  <a:srgbClr val="46535B"/>
                </a:solidFill>
              </a:rPr>
              <a:t>s propriedades dos objetos podem assumir </a:t>
            </a:r>
            <a:r>
              <a:rPr b="1" lang="pt-BR" sz="2200">
                <a:solidFill>
                  <a:srgbClr val="46535B"/>
                </a:solidFill>
              </a:rPr>
              <a:t>quaisquer valores</a:t>
            </a:r>
            <a:endParaRPr b="1" sz="2200">
              <a:solidFill>
                <a:srgbClr val="46535B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200"/>
          </a:p>
          <a:p>
            <a:pPr indent="-3683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○"/>
            </a:pPr>
            <a:r>
              <a:rPr lang="pt-BR" sz="2200">
                <a:solidFill>
                  <a:srgbClr val="46535B"/>
                </a:solidFill>
              </a:rPr>
              <a:t>String, number, boolean, array, etc.</a:t>
            </a:r>
            <a:endParaRPr sz="2200">
              <a:solidFill>
                <a:srgbClr val="46535B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○"/>
            </a:pPr>
            <a:r>
              <a:rPr lang="pt-BR" sz="2200">
                <a:solidFill>
                  <a:srgbClr val="46535B"/>
                </a:solidFill>
              </a:rPr>
              <a:t>Funções (neste caso, quando estão dentro de um objeto, são chamadas de </a:t>
            </a:r>
            <a:r>
              <a:rPr b="1" lang="pt-BR" sz="2200">
                <a:solidFill>
                  <a:srgbClr val="46535B"/>
                </a:solidFill>
              </a:rPr>
              <a:t>método</a:t>
            </a:r>
            <a:r>
              <a:rPr lang="pt-BR" sz="2200">
                <a:solidFill>
                  <a:srgbClr val="46535B"/>
                </a:solidFill>
              </a:rPr>
              <a:t>)</a:t>
            </a:r>
            <a:endParaRPr sz="2200"/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None/>
            </a:pPr>
            <a:r>
              <a:t/>
            </a:r>
            <a:endParaRPr sz="2200"/>
          </a:p>
        </p:txBody>
      </p:sp>
      <p:sp>
        <p:nvSpPr>
          <p:cNvPr id="166" name="Google Shape;166;p36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Objetos 🗄 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99"/>
          <p:cNvSpPr txBox="1"/>
          <p:nvPr>
            <p:ph idx="4294967295" type="subTitle"/>
          </p:nvPr>
        </p:nvSpPr>
        <p:spPr>
          <a:xfrm>
            <a:off x="311650" y="1056700"/>
            <a:ext cx="80061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●"/>
            </a:pPr>
            <a:r>
              <a:rPr b="1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Crie</a:t>
            </a: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uma </a:t>
            </a:r>
            <a:r>
              <a:rPr b="1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função</a:t>
            </a: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que receba um objeto de pessoa (Exercício 2) e crie um novo objeto mantendo as propriedades originais e acrescentando:</a:t>
            </a: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○"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Uma propriedade com a </a:t>
            </a:r>
            <a:r>
              <a:rPr b="1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lista</a:t>
            </a: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de suas comidas preferidas; </a:t>
            </a: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○"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Uma propriedade que seja um </a:t>
            </a:r>
            <a:r>
              <a:rPr b="1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objeto</a:t>
            </a: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, com nome e idade, para representar o melhor amigo da pessoa. </a:t>
            </a:r>
            <a:b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1700"/>
              <a:buFont typeface="Montserrat"/>
              <a:buChar char="●"/>
            </a:pPr>
            <a:r>
              <a:rPr b="0" i="0" lang="pt-BR" sz="17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Ainda na função, imprima no console as propriedades desse objeto seguindo o modelo abaixo:</a:t>
            </a:r>
            <a:endParaRPr b="0" i="0" sz="17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323B3F"/>
              </a:buClr>
              <a:buSzPts val="1800"/>
              <a:buFont typeface="Montserrat"/>
              <a:buNone/>
            </a:pPr>
            <a:r>
              <a:rPr b="0" i="1" lang="pt-BR" sz="18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"O nome da pessoa é ___ e suas comidas preferidas são ___, ___ e ___. Seu melhor amigo se chama ___ e tem ___ anos"</a:t>
            </a:r>
            <a:endParaRPr b="0" i="1" sz="18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2" name="Google Shape;742;p99"/>
          <p:cNvSpPr txBox="1"/>
          <p:nvPr>
            <p:ph type="title"/>
          </p:nvPr>
        </p:nvSpPr>
        <p:spPr>
          <a:xfrm>
            <a:off x="311650" y="127450"/>
            <a:ext cx="73446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000">
                <a:solidFill>
                  <a:srgbClr val="46535B"/>
                </a:solidFill>
              </a:rPr>
              <a:t>Exercício </a:t>
            </a:r>
            <a:r>
              <a:rPr lang="pt-BR"/>
              <a:t>4</a:t>
            </a:r>
            <a:endParaRPr sz="3000">
              <a:solidFill>
                <a:srgbClr val="46535B"/>
              </a:solidFill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100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000"/>
              <a:t>Resumo</a:t>
            </a:r>
            <a:endParaRPr sz="400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01"/>
          <p:cNvSpPr txBox="1"/>
          <p:nvPr>
            <p:ph idx="1" type="subTitle"/>
          </p:nvPr>
        </p:nvSpPr>
        <p:spPr>
          <a:xfrm>
            <a:off x="311700" y="1103650"/>
            <a:ext cx="78324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b="1" lang="pt-BR" sz="2000">
                <a:solidFill>
                  <a:srgbClr val="46535B"/>
                </a:solidFill>
              </a:rPr>
              <a:t>Objetos</a:t>
            </a:r>
            <a:r>
              <a:rPr lang="pt-BR" sz="2000">
                <a:solidFill>
                  <a:srgbClr val="46535B"/>
                </a:solidFill>
              </a:rPr>
              <a:t> são uma sintaxe que permite que a gente modele o mundo real de uma maneira mais fiel</a:t>
            </a:r>
            <a:endParaRPr sz="2000">
              <a:solidFill>
                <a:srgbClr val="46535B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46535B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lang="pt-BR" sz="2000">
                <a:solidFill>
                  <a:srgbClr val="46535B"/>
                </a:solidFill>
              </a:rPr>
              <a:t>Os objetos possuem </a:t>
            </a:r>
            <a:r>
              <a:rPr b="1" lang="pt-BR" sz="2000">
                <a:solidFill>
                  <a:srgbClr val="46535B"/>
                </a:solidFill>
              </a:rPr>
              <a:t>propriedades</a:t>
            </a:r>
            <a:r>
              <a:rPr lang="pt-BR" sz="2000">
                <a:solidFill>
                  <a:srgbClr val="46535B"/>
                </a:solidFill>
              </a:rPr>
              <a:t>, que possuem </a:t>
            </a:r>
            <a:r>
              <a:rPr b="1" lang="pt-BR" sz="2000">
                <a:solidFill>
                  <a:srgbClr val="46535B"/>
                </a:solidFill>
              </a:rPr>
              <a:t>chave</a:t>
            </a:r>
            <a:r>
              <a:rPr lang="pt-BR" sz="2000">
                <a:solidFill>
                  <a:srgbClr val="46535B"/>
                </a:solidFill>
              </a:rPr>
              <a:t> e </a:t>
            </a:r>
            <a:r>
              <a:rPr b="1" lang="pt-BR" sz="2000">
                <a:solidFill>
                  <a:srgbClr val="46535B"/>
                </a:solidFill>
              </a:rPr>
              <a:t>valor</a:t>
            </a:r>
            <a:endParaRPr b="1" sz="2000">
              <a:solidFill>
                <a:srgbClr val="46535B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000">
              <a:solidFill>
                <a:srgbClr val="46535B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lang="pt-BR" sz="2000">
                <a:solidFill>
                  <a:srgbClr val="46535B"/>
                </a:solidFill>
              </a:rPr>
              <a:t>O valor das propriedades pode ser qualquer tipo, inclusive </a:t>
            </a:r>
            <a:r>
              <a:rPr b="1" lang="pt-BR" sz="2000">
                <a:solidFill>
                  <a:srgbClr val="46535B"/>
                </a:solidFill>
              </a:rPr>
              <a:t>funções</a:t>
            </a:r>
            <a:endParaRPr b="1" sz="2000">
              <a:solidFill>
                <a:srgbClr val="46535B"/>
              </a:solidFill>
            </a:endParaRPr>
          </a:p>
        </p:txBody>
      </p:sp>
      <p:sp>
        <p:nvSpPr>
          <p:cNvPr id="753" name="Google Shape;753;p101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Resumo 📓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02"/>
          <p:cNvSpPr txBox="1"/>
          <p:nvPr>
            <p:ph idx="1" type="subTitle"/>
          </p:nvPr>
        </p:nvSpPr>
        <p:spPr>
          <a:xfrm>
            <a:off x="311700" y="1103650"/>
            <a:ext cx="78324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lang="pt-BR" sz="2000">
                <a:solidFill>
                  <a:srgbClr val="46535B"/>
                </a:solidFill>
              </a:rPr>
              <a:t>Se o valor da propriedade é uma função, chamamos ela de </a:t>
            </a:r>
            <a:r>
              <a:rPr b="1" lang="pt-BR" sz="2000">
                <a:solidFill>
                  <a:srgbClr val="46535B"/>
                </a:solidFill>
              </a:rPr>
              <a:t>método</a:t>
            </a:r>
            <a:r>
              <a:rPr lang="pt-BR" sz="2000">
                <a:solidFill>
                  <a:srgbClr val="46535B"/>
                </a:solidFill>
              </a:rPr>
              <a:t> do objeto</a:t>
            </a:r>
            <a:endParaRPr sz="2000">
              <a:solidFill>
                <a:srgbClr val="46535B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46535B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000"/>
              <a:buFont typeface="Montserrat"/>
              <a:buChar char="●"/>
            </a:pPr>
            <a:r>
              <a:rPr lang="pt-BR" sz="2000">
                <a:solidFill>
                  <a:srgbClr val="46535B"/>
                </a:solidFill>
              </a:rPr>
              <a:t>Conseguimos fazer uma cópia do objeto, ou então acessar só algumas das propriedades dele utilizando as sintaxes de </a:t>
            </a:r>
            <a:r>
              <a:rPr b="1" lang="pt-BR" sz="2000"/>
              <a:t>spread</a:t>
            </a:r>
            <a:r>
              <a:rPr lang="pt-BR" sz="2000"/>
              <a:t>. O mesmo vale para arrays</a:t>
            </a:r>
            <a:endParaRPr sz="2000">
              <a:solidFill>
                <a:srgbClr val="46535B"/>
              </a:solidFill>
            </a:endParaRPr>
          </a:p>
        </p:txBody>
      </p:sp>
      <p:sp>
        <p:nvSpPr>
          <p:cNvPr id="759" name="Google Shape;759;p102"/>
          <p:cNvSpPr txBox="1"/>
          <p:nvPr>
            <p:ph type="title"/>
          </p:nvPr>
        </p:nvSpPr>
        <p:spPr>
          <a:xfrm>
            <a:off x="311650" y="127450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Resumo 📓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103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pt-BR" sz="4000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Dúvid</a:t>
            </a:r>
            <a:r>
              <a:rPr lang="pt-BR" sz="4000">
                <a:solidFill>
                  <a:srgbClr val="46535B"/>
                </a:solidFill>
              </a:rPr>
              <a:t>as?</a:t>
            </a:r>
            <a:r>
              <a:rPr lang="pt-BR" sz="4200">
                <a:solidFill>
                  <a:srgbClr val="46535B"/>
                </a:solidFill>
              </a:rPr>
              <a:t> 🧐</a:t>
            </a:r>
            <a:endParaRPr sz="4200">
              <a:solidFill>
                <a:srgbClr val="46535B"/>
              </a:solidFill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7"/>
          <p:cNvSpPr txBox="1"/>
          <p:nvPr>
            <p:ph type="title"/>
          </p:nvPr>
        </p:nvSpPr>
        <p:spPr>
          <a:xfrm>
            <a:off x="311650" y="872750"/>
            <a:ext cx="7324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000"/>
              <a:t>Estrutura de um objeto </a:t>
            </a:r>
            <a:endParaRPr sz="4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8"/>
          <p:cNvSpPr txBox="1"/>
          <p:nvPr>
            <p:ph type="title"/>
          </p:nvPr>
        </p:nvSpPr>
        <p:spPr>
          <a:xfrm>
            <a:off x="299275" y="120075"/>
            <a:ext cx="7832400" cy="9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3100"/>
              <a:t>Estrutura</a:t>
            </a:r>
            <a:r>
              <a:rPr b="0" lang="pt-BR" sz="3100"/>
              <a:t> de um objeto  </a:t>
            </a:r>
            <a:r>
              <a:rPr b="0" lang="pt-BR" sz="3400"/>
              <a:t>🧮</a:t>
            </a:r>
            <a:endParaRPr sz="2400"/>
          </a:p>
        </p:txBody>
      </p:sp>
      <p:sp>
        <p:nvSpPr>
          <p:cNvPr id="177" name="Google Shape;177;p38"/>
          <p:cNvSpPr txBox="1"/>
          <p:nvPr/>
        </p:nvSpPr>
        <p:spPr>
          <a:xfrm>
            <a:off x="1733113" y="2273000"/>
            <a:ext cx="49647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0" i="0" lang="pt-BR" sz="1800" u="none" cap="none" strike="noStrike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18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professor</a:t>
            </a:r>
            <a:endParaRPr b="1" i="0" sz="1800" u="none" cap="none" strike="noStrike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8" name="Google Shape;178;p38"/>
          <p:cNvSpPr txBox="1"/>
          <p:nvPr/>
        </p:nvSpPr>
        <p:spPr>
          <a:xfrm>
            <a:off x="299275" y="1245375"/>
            <a:ext cx="8145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535B"/>
              </a:buClr>
              <a:buSzPts val="2200"/>
              <a:buFont typeface="Montserrat"/>
              <a:buChar char="●"/>
            </a:pP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Declaramos uma variável com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let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ou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const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e damos um </a:t>
            </a:r>
            <a:r>
              <a:rPr b="1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nome</a:t>
            </a:r>
            <a:r>
              <a:rPr b="0" i="0" lang="pt-BR" sz="2200" u="none" cap="none" strike="noStrike">
                <a:solidFill>
                  <a:srgbClr val="46535B"/>
                </a:solidFill>
                <a:latin typeface="Montserrat"/>
                <a:ea typeface="Montserrat"/>
                <a:cs typeface="Montserrat"/>
                <a:sym typeface="Montserrat"/>
              </a:rPr>
              <a:t> ao objeto</a:t>
            </a:r>
            <a:endParaRPr b="0" i="0" sz="2200" u="none" cap="none" strike="noStrike">
              <a:solidFill>
                <a:srgbClr val="4653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7EE47D56C2C594F8872E534196A314B" ma:contentTypeVersion="6" ma:contentTypeDescription="Crie um novo documento." ma:contentTypeScope="" ma:versionID="acbca049080400c1036f4acadbfff50e">
  <xsd:schema xmlns:xsd="http://www.w3.org/2001/XMLSchema" xmlns:xs="http://www.w3.org/2001/XMLSchema" xmlns:p="http://schemas.microsoft.com/office/2006/metadata/properties" xmlns:ns2="3c6cef49-3010-463f-a8a6-887e8419e80d" xmlns:ns3="170e6ecf-f2e9-445e-8362-7a4af72a825c" targetNamespace="http://schemas.microsoft.com/office/2006/metadata/properties" ma:root="true" ma:fieldsID="091dea860464027d8af7dee874ee372b" ns2:_="" ns3:_="">
    <xsd:import namespace="3c6cef49-3010-463f-a8a6-887e8419e80d"/>
    <xsd:import namespace="170e6ecf-f2e9-445e-8362-7a4af72a825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6cef49-3010-463f-a8a6-887e8419e8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0e6ecf-f2e9-445e-8362-7a4af72a825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DD3D099-F6F2-4226-A575-0CB1B202D380}"/>
</file>

<file path=customXml/itemProps2.xml><?xml version="1.0" encoding="utf-8"?>
<ds:datastoreItem xmlns:ds="http://schemas.openxmlformats.org/officeDocument/2006/customXml" ds:itemID="{1B9AB885-4F0D-4A02-B0DD-36B02CC6002C}"/>
</file>

<file path=customXml/itemProps3.xml><?xml version="1.0" encoding="utf-8"?>
<ds:datastoreItem xmlns:ds="http://schemas.openxmlformats.org/officeDocument/2006/customXml" ds:itemID="{95F126B9-DD46-4AAB-AF03-C763133C66AE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0x01010067EE47D56C2C594F8872E534196A314B</vt:lpwstr>
  </property>
</Properties>
</file>